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68" r:id="rId14"/>
    <p:sldId id="270" r:id="rId15"/>
    <p:sldId id="271" r:id="rId16"/>
    <p:sldId id="272" r:id="rId17"/>
    <p:sldId id="273" r:id="rId18"/>
    <p:sldId id="274" r:id="rId19"/>
    <p:sldId id="275" r:id="rId20"/>
    <p:sldId id="276" r:id="rId21"/>
    <p:sldId id="279" r:id="rId22"/>
    <p:sldId id="277"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318" r:id="rId36"/>
    <p:sldId id="293" r:id="rId37"/>
    <p:sldId id="294" r:id="rId38"/>
    <p:sldId id="295" r:id="rId39"/>
    <p:sldId id="296" r:id="rId40"/>
    <p:sldId id="297" r:id="rId41"/>
    <p:sldId id="298" r:id="rId42"/>
    <p:sldId id="299" r:id="rId43"/>
    <p:sldId id="300" r:id="rId44"/>
    <p:sldId id="301" r:id="rId45"/>
    <p:sldId id="302" r:id="rId46"/>
    <p:sldId id="305" r:id="rId47"/>
    <p:sldId id="303" r:id="rId48"/>
    <p:sldId id="304"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9" r:id="rId62"/>
    <p:sldId id="320" r:id="rId63"/>
    <p:sldId id="321" r:id="rId64"/>
    <p:sldId id="322" r:id="rId65"/>
    <p:sldId id="323" r:id="rId66"/>
    <p:sldId id="327" r:id="rId67"/>
    <p:sldId id="324" r:id="rId68"/>
    <p:sldId id="325" r:id="rId69"/>
    <p:sldId id="326" r:id="rId70"/>
    <p:sldId id="329" r:id="rId71"/>
    <p:sldId id="328"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65F8B-466C-449C-8E0A-01A640B08ED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2343F4-EF67-4EDE-843F-A90A1712C627}">
      <dgm:prSet custT="1"/>
      <dgm:spPr/>
      <dgm:t>
        <a:bodyPr/>
        <a:lstStyle/>
        <a:p>
          <a:pPr algn="justLow"/>
          <a:r>
            <a:rPr lang="en-US" sz="2000" b="1" dirty="0">
              <a:solidFill>
                <a:srgbClr val="FFC000"/>
              </a:solidFill>
              <a:latin typeface="Times New Roman" panose="02020603050405020304" pitchFamily="18" charset="0"/>
              <a:cs typeface="Times New Roman" panose="02020603050405020304" pitchFamily="18" charset="0"/>
            </a:rPr>
            <a:t>Frequency tables </a:t>
          </a:r>
          <a:r>
            <a:rPr lang="en-US" sz="2000" dirty="0">
              <a:latin typeface="Times New Roman" panose="02020603050405020304" pitchFamily="18" charset="0"/>
              <a:cs typeface="Times New Roman" panose="02020603050405020304" pitchFamily="18" charset="0"/>
            </a:rPr>
            <a:t>are a basic tool you can use to </a:t>
          </a:r>
          <a:r>
            <a:rPr lang="en-US" sz="2000" b="1" dirty="0">
              <a:solidFill>
                <a:srgbClr val="FFC000"/>
              </a:solidFill>
              <a:latin typeface="Times New Roman" panose="02020603050405020304" pitchFamily="18" charset="0"/>
              <a:cs typeface="Times New Roman" panose="02020603050405020304" pitchFamily="18" charset="0"/>
            </a:rPr>
            <a:t>explore dat</a:t>
          </a:r>
          <a:r>
            <a:rPr lang="en-US" sz="2000" b="1" dirty="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and get an idea of the </a:t>
          </a:r>
          <a:r>
            <a:rPr lang="en-US" sz="2000" b="1" dirty="0">
              <a:solidFill>
                <a:srgbClr val="FFC000"/>
              </a:solidFill>
              <a:latin typeface="Times New Roman" panose="02020603050405020304" pitchFamily="18" charset="0"/>
              <a:cs typeface="Times New Roman" panose="02020603050405020304" pitchFamily="18" charset="0"/>
            </a:rPr>
            <a:t>relationships between variables</a:t>
          </a:r>
          <a:r>
            <a:rPr lang="en-US" sz="2000" dirty="0">
              <a:latin typeface="Times New Roman" panose="02020603050405020304" pitchFamily="18" charset="0"/>
              <a:cs typeface="Times New Roman" panose="02020603050405020304" pitchFamily="18" charset="0"/>
            </a:rPr>
            <a:t>.</a:t>
          </a:r>
        </a:p>
      </dgm:t>
    </dgm:pt>
    <dgm:pt modelId="{ADDC38CC-5881-43FE-BCE4-208756F8DDA0}" type="parTrans" cxnId="{93C66646-358C-4FC7-B7D8-473E72841515}">
      <dgm:prSet/>
      <dgm:spPr/>
      <dgm:t>
        <a:bodyPr/>
        <a:lstStyle/>
        <a:p>
          <a:endParaRPr lang="en-US"/>
        </a:p>
      </dgm:t>
    </dgm:pt>
    <dgm:pt modelId="{41F7FE4B-69FF-454B-A12A-1C197C012D77}" type="sibTrans" cxnId="{93C66646-358C-4FC7-B7D8-473E72841515}">
      <dgm:prSet/>
      <dgm:spPr/>
      <dgm:t>
        <a:bodyPr/>
        <a:lstStyle/>
        <a:p>
          <a:endParaRPr lang="en-US"/>
        </a:p>
      </dgm:t>
    </dgm:pt>
    <dgm:pt modelId="{AC8FFAA2-6FD2-4D41-9F06-17FE31AA94D2}">
      <dgm:prSet custT="1"/>
      <dgm:spPr/>
      <dgm:t>
        <a:bodyPr/>
        <a:lstStyle/>
        <a:p>
          <a:pPr algn="justLow"/>
          <a:r>
            <a:rPr lang="en-US" sz="2000" dirty="0">
              <a:latin typeface="Times New Roman" panose="02020603050405020304" pitchFamily="18" charset="0"/>
              <a:cs typeface="Times New Roman" panose="02020603050405020304" pitchFamily="18" charset="0"/>
            </a:rPr>
            <a:t>A frequency table is just a data table that shows </a:t>
          </a:r>
          <a:r>
            <a:rPr lang="en-US" sz="2000" b="1" dirty="0">
              <a:solidFill>
                <a:srgbClr val="FFC000"/>
              </a:solidFill>
              <a:latin typeface="Times New Roman" panose="02020603050405020304" pitchFamily="18" charset="0"/>
              <a:cs typeface="Times New Roman" panose="02020603050405020304" pitchFamily="18" charset="0"/>
            </a:rPr>
            <a:t>the counts of one or more categorical variables.</a:t>
          </a:r>
          <a:endParaRPr lang="en-US" sz="2000" dirty="0">
            <a:solidFill>
              <a:srgbClr val="FFC000"/>
            </a:solidFill>
            <a:latin typeface="Times New Roman" panose="02020603050405020304" pitchFamily="18" charset="0"/>
            <a:cs typeface="Times New Roman" panose="02020603050405020304" pitchFamily="18" charset="0"/>
          </a:endParaRPr>
        </a:p>
      </dgm:t>
    </dgm:pt>
    <dgm:pt modelId="{E432A2E5-C3BB-4A1C-A3FB-019BA1F04764}" type="parTrans" cxnId="{10233A11-BDB0-463E-A1B2-849969F4E9DC}">
      <dgm:prSet/>
      <dgm:spPr/>
      <dgm:t>
        <a:bodyPr/>
        <a:lstStyle/>
        <a:p>
          <a:endParaRPr lang="en-US"/>
        </a:p>
      </dgm:t>
    </dgm:pt>
    <dgm:pt modelId="{3EFD5856-24C8-41D1-A071-979F09F909E1}" type="sibTrans" cxnId="{10233A11-BDB0-463E-A1B2-849969F4E9DC}">
      <dgm:prSet/>
      <dgm:spPr/>
      <dgm:t>
        <a:bodyPr/>
        <a:lstStyle/>
        <a:p>
          <a:endParaRPr lang="en-US"/>
        </a:p>
      </dgm:t>
    </dgm:pt>
    <dgm:pt modelId="{600CE424-F26B-4775-BD0D-BDDEF1DA9C51}" type="pres">
      <dgm:prSet presAssocID="{65165F8B-466C-449C-8E0A-01A640B08ED3}" presName="root" presStyleCnt="0">
        <dgm:presLayoutVars>
          <dgm:dir/>
          <dgm:resizeHandles val="exact"/>
        </dgm:presLayoutVars>
      </dgm:prSet>
      <dgm:spPr/>
    </dgm:pt>
    <dgm:pt modelId="{D29ABC07-32EE-4436-9735-2C14E43B56E2}" type="pres">
      <dgm:prSet presAssocID="{D82343F4-EF67-4EDE-843F-A90A1712C627}" presName="compNode" presStyleCnt="0"/>
      <dgm:spPr/>
    </dgm:pt>
    <dgm:pt modelId="{6C6901FD-73C3-4748-AEF9-7C7E85DABF00}" type="pres">
      <dgm:prSet presAssocID="{D82343F4-EF67-4EDE-843F-A90A1712C6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521772D-B42E-4BF8-AAEB-7DAF8752BC56}" type="pres">
      <dgm:prSet presAssocID="{D82343F4-EF67-4EDE-843F-A90A1712C627}" presName="spaceRect" presStyleCnt="0"/>
      <dgm:spPr/>
    </dgm:pt>
    <dgm:pt modelId="{C4C4B36B-5EB2-49E4-92A2-9D889962A1AD}" type="pres">
      <dgm:prSet presAssocID="{D82343F4-EF67-4EDE-843F-A90A1712C627}" presName="textRect" presStyleLbl="revTx" presStyleIdx="0" presStyleCnt="2">
        <dgm:presLayoutVars>
          <dgm:chMax val="1"/>
          <dgm:chPref val="1"/>
        </dgm:presLayoutVars>
      </dgm:prSet>
      <dgm:spPr/>
    </dgm:pt>
    <dgm:pt modelId="{83D6545F-38A1-46F2-9874-8AB6BB27B29F}" type="pres">
      <dgm:prSet presAssocID="{41F7FE4B-69FF-454B-A12A-1C197C012D77}" presName="sibTrans" presStyleCnt="0"/>
      <dgm:spPr/>
    </dgm:pt>
    <dgm:pt modelId="{F5BCC406-1B49-400F-9B2E-45A971232AAE}" type="pres">
      <dgm:prSet presAssocID="{AC8FFAA2-6FD2-4D41-9F06-17FE31AA94D2}" presName="compNode" presStyleCnt="0"/>
      <dgm:spPr/>
    </dgm:pt>
    <dgm:pt modelId="{57477651-3B1C-415A-A839-BEC91C250B5C}" type="pres">
      <dgm:prSet presAssocID="{AC8FFAA2-6FD2-4D41-9F06-17FE31AA94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39D302C-2282-4224-B52F-8FD8F612392E}" type="pres">
      <dgm:prSet presAssocID="{AC8FFAA2-6FD2-4D41-9F06-17FE31AA94D2}" presName="spaceRect" presStyleCnt="0"/>
      <dgm:spPr/>
    </dgm:pt>
    <dgm:pt modelId="{3DE4D71E-B421-46DB-B7AA-DED7454500B4}" type="pres">
      <dgm:prSet presAssocID="{AC8FFAA2-6FD2-4D41-9F06-17FE31AA94D2}" presName="textRect" presStyleLbl="revTx" presStyleIdx="1" presStyleCnt="2">
        <dgm:presLayoutVars>
          <dgm:chMax val="1"/>
          <dgm:chPref val="1"/>
        </dgm:presLayoutVars>
      </dgm:prSet>
      <dgm:spPr/>
    </dgm:pt>
  </dgm:ptLst>
  <dgm:cxnLst>
    <dgm:cxn modelId="{3AD3EB08-E704-4952-BBD8-5FB7283A6DD4}" type="presOf" srcId="{D82343F4-EF67-4EDE-843F-A90A1712C627}" destId="{C4C4B36B-5EB2-49E4-92A2-9D889962A1AD}" srcOrd="0" destOrd="0" presId="urn:microsoft.com/office/officeart/2018/2/layout/IconLabelList"/>
    <dgm:cxn modelId="{10233A11-BDB0-463E-A1B2-849969F4E9DC}" srcId="{65165F8B-466C-449C-8E0A-01A640B08ED3}" destId="{AC8FFAA2-6FD2-4D41-9F06-17FE31AA94D2}" srcOrd="1" destOrd="0" parTransId="{E432A2E5-C3BB-4A1C-A3FB-019BA1F04764}" sibTransId="{3EFD5856-24C8-41D1-A071-979F09F909E1}"/>
    <dgm:cxn modelId="{93C66646-358C-4FC7-B7D8-473E72841515}" srcId="{65165F8B-466C-449C-8E0A-01A640B08ED3}" destId="{D82343F4-EF67-4EDE-843F-A90A1712C627}" srcOrd="0" destOrd="0" parTransId="{ADDC38CC-5881-43FE-BCE4-208756F8DDA0}" sibTransId="{41F7FE4B-69FF-454B-A12A-1C197C012D77}"/>
    <dgm:cxn modelId="{173DECD0-5DF7-4CBB-B6B1-2DB006DC2832}" type="presOf" srcId="{65165F8B-466C-449C-8E0A-01A640B08ED3}" destId="{600CE424-F26B-4775-BD0D-BDDEF1DA9C51}" srcOrd="0" destOrd="0" presId="urn:microsoft.com/office/officeart/2018/2/layout/IconLabelList"/>
    <dgm:cxn modelId="{7852DED3-F43C-49C3-A53D-BF84297F7883}" type="presOf" srcId="{AC8FFAA2-6FD2-4D41-9F06-17FE31AA94D2}" destId="{3DE4D71E-B421-46DB-B7AA-DED7454500B4}" srcOrd="0" destOrd="0" presId="urn:microsoft.com/office/officeart/2018/2/layout/IconLabelList"/>
    <dgm:cxn modelId="{8212FB39-F73E-4391-A803-0D061AA63645}" type="presParOf" srcId="{600CE424-F26B-4775-BD0D-BDDEF1DA9C51}" destId="{D29ABC07-32EE-4436-9735-2C14E43B56E2}" srcOrd="0" destOrd="0" presId="urn:microsoft.com/office/officeart/2018/2/layout/IconLabelList"/>
    <dgm:cxn modelId="{F8088097-596F-47B3-AE9C-88BEC3733D7A}" type="presParOf" srcId="{D29ABC07-32EE-4436-9735-2C14E43B56E2}" destId="{6C6901FD-73C3-4748-AEF9-7C7E85DABF00}" srcOrd="0" destOrd="0" presId="urn:microsoft.com/office/officeart/2018/2/layout/IconLabelList"/>
    <dgm:cxn modelId="{351410C6-EFB0-4232-9743-A90323B5EDEA}" type="presParOf" srcId="{D29ABC07-32EE-4436-9735-2C14E43B56E2}" destId="{8521772D-B42E-4BF8-AAEB-7DAF8752BC56}" srcOrd="1" destOrd="0" presId="urn:microsoft.com/office/officeart/2018/2/layout/IconLabelList"/>
    <dgm:cxn modelId="{16750EEA-6096-45E0-936D-2178D70C1C02}" type="presParOf" srcId="{D29ABC07-32EE-4436-9735-2C14E43B56E2}" destId="{C4C4B36B-5EB2-49E4-92A2-9D889962A1AD}" srcOrd="2" destOrd="0" presId="urn:microsoft.com/office/officeart/2018/2/layout/IconLabelList"/>
    <dgm:cxn modelId="{A3E5C341-D00F-4E62-BB62-B08CBDFBA00F}" type="presParOf" srcId="{600CE424-F26B-4775-BD0D-BDDEF1DA9C51}" destId="{83D6545F-38A1-46F2-9874-8AB6BB27B29F}" srcOrd="1" destOrd="0" presId="urn:microsoft.com/office/officeart/2018/2/layout/IconLabelList"/>
    <dgm:cxn modelId="{FAE868D7-BEA4-4D1D-AE4E-429550CC3C5E}" type="presParOf" srcId="{600CE424-F26B-4775-BD0D-BDDEF1DA9C51}" destId="{F5BCC406-1B49-400F-9B2E-45A971232AAE}" srcOrd="2" destOrd="0" presId="urn:microsoft.com/office/officeart/2018/2/layout/IconLabelList"/>
    <dgm:cxn modelId="{CFFAEDE2-FF35-4147-8A2E-570BFA3291F6}" type="presParOf" srcId="{F5BCC406-1B49-400F-9B2E-45A971232AAE}" destId="{57477651-3B1C-415A-A839-BEC91C250B5C}" srcOrd="0" destOrd="0" presId="urn:microsoft.com/office/officeart/2018/2/layout/IconLabelList"/>
    <dgm:cxn modelId="{01B0D3BB-E055-41D5-AEA5-069575DB1833}" type="presParOf" srcId="{F5BCC406-1B49-400F-9B2E-45A971232AAE}" destId="{539D302C-2282-4224-B52F-8FD8F612392E}" srcOrd="1" destOrd="0" presId="urn:microsoft.com/office/officeart/2018/2/layout/IconLabelList"/>
    <dgm:cxn modelId="{9F4445A1-9C34-4A6E-A5FA-E6E4DAF69FC8}" type="presParOf" srcId="{F5BCC406-1B49-400F-9B2E-45A971232AAE}" destId="{3DE4D71E-B421-46DB-B7AA-DED7454500B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13FFC-D90A-4F0A-8FDF-EE4E820530C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EF617A-8BA2-45D4-9A90-1CB311C03C10}">
      <dgm:prSet custT="1"/>
      <dgm:spPr/>
      <dgm:t>
        <a:bodyPr/>
        <a:lstStyle/>
        <a:p>
          <a:pPr algn="justLow"/>
          <a:r>
            <a:rPr lang="en-US" sz="2000" b="1" i="0" dirty="0">
              <a:solidFill>
                <a:srgbClr val="FFC000"/>
              </a:solidFill>
              <a:latin typeface="Times New Roman" panose="02020603050405020304" pitchFamily="18" charset="0"/>
              <a:cs typeface="Times New Roman" panose="02020603050405020304" pitchFamily="18" charset="0"/>
            </a:rPr>
            <a:t>Visualizations</a:t>
          </a:r>
          <a:r>
            <a:rPr lang="en-US" sz="2000" b="0" i="0" dirty="0">
              <a:latin typeface="Times New Roman" panose="02020603050405020304" pitchFamily="18" charset="0"/>
              <a:cs typeface="Times New Roman" panose="02020603050405020304" pitchFamily="18" charset="0"/>
            </a:rPr>
            <a:t> are one of the most powerful tools at your disposal for </a:t>
          </a:r>
          <a:r>
            <a:rPr lang="en-US" sz="2000" b="1" i="0" dirty="0">
              <a:solidFill>
                <a:srgbClr val="FFC000"/>
              </a:solidFill>
              <a:latin typeface="Times New Roman" panose="02020603050405020304" pitchFamily="18" charset="0"/>
              <a:cs typeface="Times New Roman" panose="02020603050405020304" pitchFamily="18" charset="0"/>
            </a:rPr>
            <a:t>exploring data </a:t>
          </a:r>
          <a:r>
            <a:rPr lang="en-US" sz="2000" b="0" i="0" dirty="0">
              <a:latin typeface="Times New Roman" panose="02020603050405020304" pitchFamily="18" charset="0"/>
              <a:cs typeface="Times New Roman" panose="02020603050405020304" pitchFamily="18" charset="0"/>
            </a:rPr>
            <a:t>and communicating data insights.</a:t>
          </a:r>
          <a:endParaRPr lang="en-US" sz="2000" dirty="0">
            <a:latin typeface="Times New Roman" panose="02020603050405020304" pitchFamily="18" charset="0"/>
            <a:cs typeface="Times New Roman" panose="02020603050405020304" pitchFamily="18" charset="0"/>
          </a:endParaRPr>
        </a:p>
      </dgm:t>
    </dgm:pt>
    <dgm:pt modelId="{F136D172-3A74-4A22-A541-123B1578AB58}" type="parTrans" cxnId="{1AFC5FE5-C3B3-402F-A1F1-7963EB2DF414}">
      <dgm:prSet/>
      <dgm:spPr/>
      <dgm:t>
        <a:bodyPr/>
        <a:lstStyle/>
        <a:p>
          <a:endParaRPr lang="en-US"/>
        </a:p>
      </dgm:t>
    </dgm:pt>
    <dgm:pt modelId="{3BD5ECA2-C3A2-4A52-9D62-7A1F830D58E6}" type="sibTrans" cxnId="{1AFC5FE5-C3B3-402F-A1F1-7963EB2DF414}">
      <dgm:prSet/>
      <dgm:spPr/>
      <dgm:t>
        <a:bodyPr/>
        <a:lstStyle/>
        <a:p>
          <a:endParaRPr lang="en-US"/>
        </a:p>
      </dgm:t>
    </dgm:pt>
    <dgm:pt modelId="{0F624040-5B67-4BCA-B163-12EAF8F10177}">
      <dgm:prSet custT="1"/>
      <dgm:spPr/>
      <dgm:t>
        <a:bodyPr/>
        <a:lstStyle/>
        <a:p>
          <a:pPr algn="justLow"/>
          <a:r>
            <a:rPr lang="en-US" sz="2000" b="0" i="0" dirty="0">
              <a:latin typeface="Times New Roman" panose="02020603050405020304" pitchFamily="18" charset="0"/>
              <a:cs typeface="Times New Roman" panose="02020603050405020304" pitchFamily="18" charset="0"/>
            </a:rPr>
            <a:t>Plots in pandas are built on top of a popular Python plotting library called </a:t>
          </a:r>
          <a:r>
            <a:rPr lang="en-US" sz="2000" b="1" i="0" dirty="0">
              <a:solidFill>
                <a:srgbClr val="FFC000"/>
              </a:solidFill>
              <a:latin typeface="Times New Roman" panose="02020603050405020304" pitchFamily="18" charset="0"/>
              <a:cs typeface="Times New Roman" panose="02020603050405020304" pitchFamily="18" charset="0"/>
            </a:rPr>
            <a:t>matplotlib</a:t>
          </a:r>
          <a:endParaRPr lang="en-US" sz="2000" b="1" dirty="0">
            <a:solidFill>
              <a:srgbClr val="FFC000"/>
            </a:solidFill>
            <a:latin typeface="Times New Roman" panose="02020603050405020304" pitchFamily="18" charset="0"/>
            <a:cs typeface="Times New Roman" panose="02020603050405020304" pitchFamily="18" charset="0"/>
          </a:endParaRPr>
        </a:p>
      </dgm:t>
    </dgm:pt>
    <dgm:pt modelId="{FDB2E513-C009-4691-BF84-785220C4B128}" type="parTrans" cxnId="{47AB54FA-CB24-4D0A-A8ED-125F810858CD}">
      <dgm:prSet/>
      <dgm:spPr/>
      <dgm:t>
        <a:bodyPr/>
        <a:lstStyle/>
        <a:p>
          <a:endParaRPr lang="en-US"/>
        </a:p>
      </dgm:t>
    </dgm:pt>
    <dgm:pt modelId="{98651935-0777-428A-B35A-0AF5845F4356}" type="sibTrans" cxnId="{47AB54FA-CB24-4D0A-A8ED-125F810858CD}">
      <dgm:prSet/>
      <dgm:spPr/>
      <dgm:t>
        <a:bodyPr/>
        <a:lstStyle/>
        <a:p>
          <a:endParaRPr lang="en-US"/>
        </a:p>
      </dgm:t>
    </dgm:pt>
    <dgm:pt modelId="{91F80ABB-F028-490D-BAC4-3F3C9DD1AE0A}" type="pres">
      <dgm:prSet presAssocID="{A7713FFC-D90A-4F0A-8FDF-EE4E820530CC}" presName="root" presStyleCnt="0">
        <dgm:presLayoutVars>
          <dgm:dir/>
          <dgm:resizeHandles val="exact"/>
        </dgm:presLayoutVars>
      </dgm:prSet>
      <dgm:spPr/>
    </dgm:pt>
    <dgm:pt modelId="{A5B73DEB-6C49-4188-BA7C-A4BF44BBD51D}" type="pres">
      <dgm:prSet presAssocID="{B4EF617A-8BA2-45D4-9A90-1CB311C03C10}" presName="compNode" presStyleCnt="0"/>
      <dgm:spPr/>
    </dgm:pt>
    <dgm:pt modelId="{13F2CCA3-3064-48BD-BA98-9573620EAE79}" type="pres">
      <dgm:prSet presAssocID="{B4EF617A-8BA2-45D4-9A90-1CB311C03C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0209601-26C9-4620-9808-E369D620023C}" type="pres">
      <dgm:prSet presAssocID="{B4EF617A-8BA2-45D4-9A90-1CB311C03C10}" presName="spaceRect" presStyleCnt="0"/>
      <dgm:spPr/>
    </dgm:pt>
    <dgm:pt modelId="{50A2865C-6DD4-4F7C-8272-C297C8A26D8A}" type="pres">
      <dgm:prSet presAssocID="{B4EF617A-8BA2-45D4-9A90-1CB311C03C10}" presName="textRect" presStyleLbl="revTx" presStyleIdx="0" presStyleCnt="2">
        <dgm:presLayoutVars>
          <dgm:chMax val="1"/>
          <dgm:chPref val="1"/>
        </dgm:presLayoutVars>
      </dgm:prSet>
      <dgm:spPr/>
    </dgm:pt>
    <dgm:pt modelId="{500FFA04-FBD6-418C-BC6F-4E3E9ED870F6}" type="pres">
      <dgm:prSet presAssocID="{3BD5ECA2-C3A2-4A52-9D62-7A1F830D58E6}" presName="sibTrans" presStyleCnt="0"/>
      <dgm:spPr/>
    </dgm:pt>
    <dgm:pt modelId="{7B76DF3A-9670-4D57-8D71-00D77FDBB42F}" type="pres">
      <dgm:prSet presAssocID="{0F624040-5B67-4BCA-B163-12EAF8F10177}" presName="compNode" presStyleCnt="0"/>
      <dgm:spPr/>
    </dgm:pt>
    <dgm:pt modelId="{909FF656-3C88-427E-985A-982FFFF0E4D1}" type="pres">
      <dgm:prSet presAssocID="{0F624040-5B67-4BCA-B163-12EAF8F1017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4EAB0F7B-E3D8-4342-983C-8B00202FAAA8}" type="pres">
      <dgm:prSet presAssocID="{0F624040-5B67-4BCA-B163-12EAF8F10177}" presName="spaceRect" presStyleCnt="0"/>
      <dgm:spPr/>
    </dgm:pt>
    <dgm:pt modelId="{562883A1-4405-4E0E-A050-202342FBF8C8}" type="pres">
      <dgm:prSet presAssocID="{0F624040-5B67-4BCA-B163-12EAF8F10177}" presName="textRect" presStyleLbl="revTx" presStyleIdx="1" presStyleCnt="2">
        <dgm:presLayoutVars>
          <dgm:chMax val="1"/>
          <dgm:chPref val="1"/>
        </dgm:presLayoutVars>
      </dgm:prSet>
      <dgm:spPr/>
    </dgm:pt>
  </dgm:ptLst>
  <dgm:cxnLst>
    <dgm:cxn modelId="{C4D520A6-B81A-4ADB-B76D-176A505BF8CE}" type="presOf" srcId="{0F624040-5B67-4BCA-B163-12EAF8F10177}" destId="{562883A1-4405-4E0E-A050-202342FBF8C8}" srcOrd="0" destOrd="0" presId="urn:microsoft.com/office/officeart/2018/2/layout/IconLabelList"/>
    <dgm:cxn modelId="{2F1345CA-DA66-4533-A596-48B3E3ED89CB}" type="presOf" srcId="{A7713FFC-D90A-4F0A-8FDF-EE4E820530CC}" destId="{91F80ABB-F028-490D-BAC4-3F3C9DD1AE0A}" srcOrd="0" destOrd="0" presId="urn:microsoft.com/office/officeart/2018/2/layout/IconLabelList"/>
    <dgm:cxn modelId="{8DAF93D0-AAC6-4246-863E-FA4246F2D624}" type="presOf" srcId="{B4EF617A-8BA2-45D4-9A90-1CB311C03C10}" destId="{50A2865C-6DD4-4F7C-8272-C297C8A26D8A}" srcOrd="0" destOrd="0" presId="urn:microsoft.com/office/officeart/2018/2/layout/IconLabelList"/>
    <dgm:cxn modelId="{1AFC5FE5-C3B3-402F-A1F1-7963EB2DF414}" srcId="{A7713FFC-D90A-4F0A-8FDF-EE4E820530CC}" destId="{B4EF617A-8BA2-45D4-9A90-1CB311C03C10}" srcOrd="0" destOrd="0" parTransId="{F136D172-3A74-4A22-A541-123B1578AB58}" sibTransId="{3BD5ECA2-C3A2-4A52-9D62-7A1F830D58E6}"/>
    <dgm:cxn modelId="{47AB54FA-CB24-4D0A-A8ED-125F810858CD}" srcId="{A7713FFC-D90A-4F0A-8FDF-EE4E820530CC}" destId="{0F624040-5B67-4BCA-B163-12EAF8F10177}" srcOrd="1" destOrd="0" parTransId="{FDB2E513-C009-4691-BF84-785220C4B128}" sibTransId="{98651935-0777-428A-B35A-0AF5845F4356}"/>
    <dgm:cxn modelId="{F62A4CB3-5B48-4351-B625-40CE847938EA}" type="presParOf" srcId="{91F80ABB-F028-490D-BAC4-3F3C9DD1AE0A}" destId="{A5B73DEB-6C49-4188-BA7C-A4BF44BBD51D}" srcOrd="0" destOrd="0" presId="urn:microsoft.com/office/officeart/2018/2/layout/IconLabelList"/>
    <dgm:cxn modelId="{75FC26FA-EB90-4A60-AF3E-6F1841DCB3A7}" type="presParOf" srcId="{A5B73DEB-6C49-4188-BA7C-A4BF44BBD51D}" destId="{13F2CCA3-3064-48BD-BA98-9573620EAE79}" srcOrd="0" destOrd="0" presId="urn:microsoft.com/office/officeart/2018/2/layout/IconLabelList"/>
    <dgm:cxn modelId="{BDF1723A-EA8C-41A3-A866-FE26EA19A6A6}" type="presParOf" srcId="{A5B73DEB-6C49-4188-BA7C-A4BF44BBD51D}" destId="{00209601-26C9-4620-9808-E369D620023C}" srcOrd="1" destOrd="0" presId="urn:microsoft.com/office/officeart/2018/2/layout/IconLabelList"/>
    <dgm:cxn modelId="{6DCE3202-B384-4EB1-AE5C-9CEDE4CD0B14}" type="presParOf" srcId="{A5B73DEB-6C49-4188-BA7C-A4BF44BBD51D}" destId="{50A2865C-6DD4-4F7C-8272-C297C8A26D8A}" srcOrd="2" destOrd="0" presId="urn:microsoft.com/office/officeart/2018/2/layout/IconLabelList"/>
    <dgm:cxn modelId="{41D0FD86-483B-4A7A-BB82-F4172D335A15}" type="presParOf" srcId="{91F80ABB-F028-490D-BAC4-3F3C9DD1AE0A}" destId="{500FFA04-FBD6-418C-BC6F-4E3E9ED870F6}" srcOrd="1" destOrd="0" presId="urn:microsoft.com/office/officeart/2018/2/layout/IconLabelList"/>
    <dgm:cxn modelId="{EF8E5434-5B59-4C53-8173-9AE06DD1940B}" type="presParOf" srcId="{91F80ABB-F028-490D-BAC4-3F3C9DD1AE0A}" destId="{7B76DF3A-9670-4D57-8D71-00D77FDBB42F}" srcOrd="2" destOrd="0" presId="urn:microsoft.com/office/officeart/2018/2/layout/IconLabelList"/>
    <dgm:cxn modelId="{F3520F16-A017-4687-9651-9AD1D1A4EE77}" type="presParOf" srcId="{7B76DF3A-9670-4D57-8D71-00D77FDBB42F}" destId="{909FF656-3C88-427E-985A-982FFFF0E4D1}" srcOrd="0" destOrd="0" presId="urn:microsoft.com/office/officeart/2018/2/layout/IconLabelList"/>
    <dgm:cxn modelId="{040FDA6D-A4EA-4590-B72B-30AAA2E3F762}" type="presParOf" srcId="{7B76DF3A-9670-4D57-8D71-00D77FDBB42F}" destId="{4EAB0F7B-E3D8-4342-983C-8B00202FAAA8}" srcOrd="1" destOrd="0" presId="urn:microsoft.com/office/officeart/2018/2/layout/IconLabelList"/>
    <dgm:cxn modelId="{1B0D24D5-D312-449A-856B-2642100704D4}" type="presParOf" srcId="{7B76DF3A-9670-4D57-8D71-00D77FDBB42F}" destId="{562883A1-4405-4E0E-A050-202342FBF8C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9AC04D-5DF1-4968-B228-7E04AC85E425}"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27A8E5C3-A732-43F6-9786-3DBF180FA677}">
      <dgm:prSet custT="1"/>
      <dgm:spPr/>
      <dgm:t>
        <a:bodyPr/>
        <a:lstStyle/>
        <a:p>
          <a:pPr algn="justLow"/>
          <a:r>
            <a:rPr lang="en-US" sz="2000" b="1" dirty="0">
              <a:solidFill>
                <a:srgbClr val="FFC000"/>
              </a:solidFill>
              <a:latin typeface="Times New Roman" panose="02020603050405020304" pitchFamily="18" charset="0"/>
              <a:cs typeface="Times New Roman" panose="02020603050405020304" pitchFamily="18" charset="0"/>
            </a:rPr>
            <a:t>Line plots </a:t>
          </a:r>
          <a:r>
            <a:rPr lang="en-US" sz="2000" dirty="0">
              <a:latin typeface="Times New Roman" panose="02020603050405020304" pitchFamily="18" charset="0"/>
              <a:cs typeface="Times New Roman" panose="02020603050405020304" pitchFamily="18" charset="0"/>
            </a:rPr>
            <a:t>are charts used to show </a:t>
          </a:r>
          <a:r>
            <a:rPr lang="en-US" sz="2000" i="0" dirty="0">
              <a:solidFill>
                <a:srgbClr val="FFC000"/>
              </a:solidFill>
              <a:latin typeface="Times New Roman" panose="02020603050405020304" pitchFamily="18" charset="0"/>
              <a:cs typeface="Times New Roman" panose="02020603050405020304" pitchFamily="18" charset="0"/>
            </a:rPr>
            <a:t>the change </a:t>
          </a:r>
          <a:r>
            <a:rPr lang="en-US" sz="2000" dirty="0">
              <a:latin typeface="Times New Roman" panose="02020603050405020304" pitchFamily="18" charset="0"/>
              <a:cs typeface="Times New Roman" panose="02020603050405020304" pitchFamily="18" charset="0"/>
            </a:rPr>
            <a:t>in a </a:t>
          </a:r>
          <a:r>
            <a:rPr lang="en-US" sz="2000" b="1" dirty="0">
              <a:solidFill>
                <a:srgbClr val="FFC000"/>
              </a:solidFill>
              <a:latin typeface="Times New Roman" panose="02020603050405020304" pitchFamily="18" charset="0"/>
              <a:cs typeface="Times New Roman" panose="02020603050405020304" pitchFamily="18" charset="0"/>
            </a:rPr>
            <a:t>numeric variable based on some other </a:t>
          </a:r>
          <a:r>
            <a:rPr lang="en-US" sz="2000" dirty="0">
              <a:latin typeface="Times New Roman" panose="02020603050405020304" pitchFamily="18" charset="0"/>
              <a:cs typeface="Times New Roman" panose="02020603050405020304" pitchFamily="18" charset="0"/>
            </a:rPr>
            <a:t>ordered variable. </a:t>
          </a:r>
        </a:p>
      </dgm:t>
    </dgm:pt>
    <dgm:pt modelId="{133CD4E4-061C-4F6C-819D-4FB009737A10}" type="parTrans" cxnId="{AC9D3B7F-E544-42F0-A4B0-2AEF211738A3}">
      <dgm:prSet/>
      <dgm:spPr/>
      <dgm:t>
        <a:bodyPr/>
        <a:lstStyle/>
        <a:p>
          <a:endParaRPr lang="en-US"/>
        </a:p>
      </dgm:t>
    </dgm:pt>
    <dgm:pt modelId="{C9539810-4D18-4967-BF18-9EBEBA498CB1}" type="sibTrans" cxnId="{AC9D3B7F-E544-42F0-A4B0-2AEF211738A3}">
      <dgm:prSet/>
      <dgm:spPr/>
      <dgm:t>
        <a:bodyPr/>
        <a:lstStyle/>
        <a:p>
          <a:endParaRPr lang="en-US"/>
        </a:p>
      </dgm:t>
    </dgm:pt>
    <dgm:pt modelId="{E86A3970-59DE-4944-AE83-CE1DC0EAC93F}">
      <dgm:prSet custT="1"/>
      <dgm:spPr/>
      <dgm:t>
        <a:bodyPr/>
        <a:lstStyle/>
        <a:p>
          <a:pPr algn="justLow"/>
          <a:r>
            <a:rPr lang="en-US" sz="2000" b="1" dirty="0">
              <a:solidFill>
                <a:srgbClr val="FFC000"/>
              </a:solidFill>
              <a:latin typeface="Times New Roman" panose="02020603050405020304" pitchFamily="18" charset="0"/>
              <a:cs typeface="Times New Roman" panose="02020603050405020304" pitchFamily="18" charset="0"/>
            </a:rPr>
            <a:t>Line plots </a:t>
          </a:r>
          <a:r>
            <a:rPr lang="en-US" sz="2000" dirty="0">
              <a:latin typeface="Times New Roman" panose="02020603050405020304" pitchFamily="18" charset="0"/>
              <a:cs typeface="Times New Roman" panose="02020603050405020304" pitchFamily="18" charset="0"/>
            </a:rPr>
            <a:t>are often used to </a:t>
          </a:r>
          <a:r>
            <a:rPr lang="en-US" sz="2000" b="1" dirty="0">
              <a:solidFill>
                <a:srgbClr val="FFC000"/>
              </a:solidFill>
              <a:latin typeface="Times New Roman" panose="02020603050405020304" pitchFamily="18" charset="0"/>
              <a:cs typeface="Times New Roman" panose="02020603050405020304" pitchFamily="18" charset="0"/>
            </a:rPr>
            <a:t>plot time series data </a:t>
          </a:r>
          <a:r>
            <a:rPr lang="en-US" sz="2000" dirty="0">
              <a:latin typeface="Times New Roman" panose="02020603050405020304" pitchFamily="18" charset="0"/>
              <a:cs typeface="Times New Roman" panose="02020603050405020304" pitchFamily="18" charset="0"/>
            </a:rPr>
            <a:t>to show the evolution of a variable over time. </a:t>
          </a:r>
        </a:p>
      </dgm:t>
    </dgm:pt>
    <dgm:pt modelId="{6CC2C242-1DD2-4290-BBDB-D84FC19D2558}" type="parTrans" cxnId="{9B2692DE-D5E9-4513-BA07-B976A80E92C7}">
      <dgm:prSet/>
      <dgm:spPr/>
      <dgm:t>
        <a:bodyPr/>
        <a:lstStyle/>
        <a:p>
          <a:endParaRPr lang="en-US"/>
        </a:p>
      </dgm:t>
    </dgm:pt>
    <dgm:pt modelId="{5F7C0CF4-0687-44CE-B82A-221E69119684}" type="sibTrans" cxnId="{9B2692DE-D5E9-4513-BA07-B976A80E92C7}">
      <dgm:prSet/>
      <dgm:spPr/>
      <dgm:t>
        <a:bodyPr/>
        <a:lstStyle/>
        <a:p>
          <a:endParaRPr lang="en-US"/>
        </a:p>
      </dgm:t>
    </dgm:pt>
    <dgm:pt modelId="{E929BC37-5804-4A13-B7F8-1DED81CF2BBA}" type="pres">
      <dgm:prSet presAssocID="{4D9AC04D-5DF1-4968-B228-7E04AC85E425}" presName="vert0" presStyleCnt="0">
        <dgm:presLayoutVars>
          <dgm:dir/>
          <dgm:animOne val="branch"/>
          <dgm:animLvl val="lvl"/>
        </dgm:presLayoutVars>
      </dgm:prSet>
      <dgm:spPr/>
    </dgm:pt>
    <dgm:pt modelId="{701A2815-6BEB-4DDD-9DE5-512202F3B998}" type="pres">
      <dgm:prSet presAssocID="{27A8E5C3-A732-43F6-9786-3DBF180FA677}" presName="thickLine" presStyleLbl="alignNode1" presStyleIdx="0" presStyleCnt="2"/>
      <dgm:spPr/>
    </dgm:pt>
    <dgm:pt modelId="{E5EC5FE8-AEFE-47FD-8A18-718E44AF7F67}" type="pres">
      <dgm:prSet presAssocID="{27A8E5C3-A732-43F6-9786-3DBF180FA677}" presName="horz1" presStyleCnt="0"/>
      <dgm:spPr/>
    </dgm:pt>
    <dgm:pt modelId="{8FF57561-AD6E-4CE1-AC31-C0AEF87F2967}" type="pres">
      <dgm:prSet presAssocID="{27A8E5C3-A732-43F6-9786-3DBF180FA677}" presName="tx1" presStyleLbl="revTx" presStyleIdx="0" presStyleCnt="2"/>
      <dgm:spPr/>
    </dgm:pt>
    <dgm:pt modelId="{E95DAF1D-9468-495A-BE3A-D0E51EAA8CC5}" type="pres">
      <dgm:prSet presAssocID="{27A8E5C3-A732-43F6-9786-3DBF180FA677}" presName="vert1" presStyleCnt="0"/>
      <dgm:spPr/>
    </dgm:pt>
    <dgm:pt modelId="{CBD0CEA3-C098-458A-B297-2E8DB7655032}" type="pres">
      <dgm:prSet presAssocID="{E86A3970-59DE-4944-AE83-CE1DC0EAC93F}" presName="thickLine" presStyleLbl="alignNode1" presStyleIdx="1" presStyleCnt="2"/>
      <dgm:spPr/>
    </dgm:pt>
    <dgm:pt modelId="{3D7B6205-FA71-4927-A242-071B1397BA49}" type="pres">
      <dgm:prSet presAssocID="{E86A3970-59DE-4944-AE83-CE1DC0EAC93F}" presName="horz1" presStyleCnt="0"/>
      <dgm:spPr/>
    </dgm:pt>
    <dgm:pt modelId="{632AE0A5-61A4-41B3-AB11-091F130FE683}" type="pres">
      <dgm:prSet presAssocID="{E86A3970-59DE-4944-AE83-CE1DC0EAC93F}" presName="tx1" presStyleLbl="revTx" presStyleIdx="1" presStyleCnt="2"/>
      <dgm:spPr/>
    </dgm:pt>
    <dgm:pt modelId="{01B8A2BB-DBA4-41AA-A740-ADDD20BE0C3E}" type="pres">
      <dgm:prSet presAssocID="{E86A3970-59DE-4944-AE83-CE1DC0EAC93F}" presName="vert1" presStyleCnt="0"/>
      <dgm:spPr/>
    </dgm:pt>
  </dgm:ptLst>
  <dgm:cxnLst>
    <dgm:cxn modelId="{3EBD6D6E-3F08-4CDE-8012-99C9D9366EA5}" type="presOf" srcId="{27A8E5C3-A732-43F6-9786-3DBF180FA677}" destId="{8FF57561-AD6E-4CE1-AC31-C0AEF87F2967}" srcOrd="0" destOrd="0" presId="urn:microsoft.com/office/officeart/2008/layout/LinedList"/>
    <dgm:cxn modelId="{5E75AF7C-FB97-48CB-9D33-0BD7A1BA7E4A}" type="presOf" srcId="{4D9AC04D-5DF1-4968-B228-7E04AC85E425}" destId="{E929BC37-5804-4A13-B7F8-1DED81CF2BBA}" srcOrd="0" destOrd="0" presId="urn:microsoft.com/office/officeart/2008/layout/LinedList"/>
    <dgm:cxn modelId="{AC9D3B7F-E544-42F0-A4B0-2AEF211738A3}" srcId="{4D9AC04D-5DF1-4968-B228-7E04AC85E425}" destId="{27A8E5C3-A732-43F6-9786-3DBF180FA677}" srcOrd="0" destOrd="0" parTransId="{133CD4E4-061C-4F6C-819D-4FB009737A10}" sibTransId="{C9539810-4D18-4967-BF18-9EBEBA498CB1}"/>
    <dgm:cxn modelId="{BC7792A2-0B93-4484-8152-C2CC477165EB}" type="presOf" srcId="{E86A3970-59DE-4944-AE83-CE1DC0EAC93F}" destId="{632AE0A5-61A4-41B3-AB11-091F130FE683}" srcOrd="0" destOrd="0" presId="urn:microsoft.com/office/officeart/2008/layout/LinedList"/>
    <dgm:cxn modelId="{9B2692DE-D5E9-4513-BA07-B976A80E92C7}" srcId="{4D9AC04D-5DF1-4968-B228-7E04AC85E425}" destId="{E86A3970-59DE-4944-AE83-CE1DC0EAC93F}" srcOrd="1" destOrd="0" parTransId="{6CC2C242-1DD2-4290-BBDB-D84FC19D2558}" sibTransId="{5F7C0CF4-0687-44CE-B82A-221E69119684}"/>
    <dgm:cxn modelId="{0CAC11DF-062E-4278-BE0D-220DE6367E3A}" type="presParOf" srcId="{E929BC37-5804-4A13-B7F8-1DED81CF2BBA}" destId="{701A2815-6BEB-4DDD-9DE5-512202F3B998}" srcOrd="0" destOrd="0" presId="urn:microsoft.com/office/officeart/2008/layout/LinedList"/>
    <dgm:cxn modelId="{5B26EC62-77AE-42F7-A6A6-A921832109CE}" type="presParOf" srcId="{E929BC37-5804-4A13-B7F8-1DED81CF2BBA}" destId="{E5EC5FE8-AEFE-47FD-8A18-718E44AF7F67}" srcOrd="1" destOrd="0" presId="urn:microsoft.com/office/officeart/2008/layout/LinedList"/>
    <dgm:cxn modelId="{0C56FEE1-F03D-4FA8-ABF5-9154F128AB3E}" type="presParOf" srcId="{E5EC5FE8-AEFE-47FD-8A18-718E44AF7F67}" destId="{8FF57561-AD6E-4CE1-AC31-C0AEF87F2967}" srcOrd="0" destOrd="0" presId="urn:microsoft.com/office/officeart/2008/layout/LinedList"/>
    <dgm:cxn modelId="{4F3CE2D5-328C-47AC-9878-71F8870D4AC5}" type="presParOf" srcId="{E5EC5FE8-AEFE-47FD-8A18-718E44AF7F67}" destId="{E95DAF1D-9468-495A-BE3A-D0E51EAA8CC5}" srcOrd="1" destOrd="0" presId="urn:microsoft.com/office/officeart/2008/layout/LinedList"/>
    <dgm:cxn modelId="{1B5C1EE4-01A9-4A2F-8F8C-1B0AE98DB9FC}" type="presParOf" srcId="{E929BC37-5804-4A13-B7F8-1DED81CF2BBA}" destId="{CBD0CEA3-C098-458A-B297-2E8DB7655032}" srcOrd="2" destOrd="0" presId="urn:microsoft.com/office/officeart/2008/layout/LinedList"/>
    <dgm:cxn modelId="{1991C80A-EEC7-442E-AE21-BEEB0715D3CC}" type="presParOf" srcId="{E929BC37-5804-4A13-B7F8-1DED81CF2BBA}" destId="{3D7B6205-FA71-4927-A242-071B1397BA49}" srcOrd="3" destOrd="0" presId="urn:microsoft.com/office/officeart/2008/layout/LinedList"/>
    <dgm:cxn modelId="{53636F2E-A319-4FF8-B1B9-E985AA1598FF}" type="presParOf" srcId="{3D7B6205-FA71-4927-A242-071B1397BA49}" destId="{632AE0A5-61A4-41B3-AB11-091F130FE683}" srcOrd="0" destOrd="0" presId="urn:microsoft.com/office/officeart/2008/layout/LinedList"/>
    <dgm:cxn modelId="{332A0804-9E41-467B-A997-5A1DC0A603AF}" type="presParOf" srcId="{3D7B6205-FA71-4927-A242-071B1397BA49}" destId="{01B8A2BB-DBA4-41AA-A740-ADDD20BE0C3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901FD-73C3-4748-AEF9-7C7E85DABF00}">
      <dsp:nvSpPr>
        <dsp:cNvPr id="0" name=""/>
        <dsp:cNvSpPr/>
      </dsp:nvSpPr>
      <dsp:spPr>
        <a:xfrm>
          <a:off x="1443000" y="1604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C4B36B-5EB2-49E4-92A2-9D889962A1AD}">
      <dsp:nvSpPr>
        <dsp:cNvPr id="0" name=""/>
        <dsp:cNvSpPr/>
      </dsp:nvSpPr>
      <dsp:spPr>
        <a:xfrm>
          <a:off x="255000" y="2590655"/>
          <a:ext cx="432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889000">
            <a:lnSpc>
              <a:spcPct val="90000"/>
            </a:lnSpc>
            <a:spcBef>
              <a:spcPct val="0"/>
            </a:spcBef>
            <a:spcAft>
              <a:spcPct val="35000"/>
            </a:spcAft>
            <a:buNone/>
          </a:pPr>
          <a:r>
            <a:rPr lang="en-US" sz="2000" b="1" kern="1200" dirty="0">
              <a:solidFill>
                <a:srgbClr val="FFC000"/>
              </a:solidFill>
              <a:latin typeface="Times New Roman" panose="02020603050405020304" pitchFamily="18" charset="0"/>
              <a:cs typeface="Times New Roman" panose="02020603050405020304" pitchFamily="18" charset="0"/>
            </a:rPr>
            <a:t>Frequency tables </a:t>
          </a:r>
          <a:r>
            <a:rPr lang="en-US" sz="2000" kern="1200" dirty="0">
              <a:latin typeface="Times New Roman" panose="02020603050405020304" pitchFamily="18" charset="0"/>
              <a:cs typeface="Times New Roman" panose="02020603050405020304" pitchFamily="18" charset="0"/>
            </a:rPr>
            <a:t>are a basic tool you can use to </a:t>
          </a:r>
          <a:r>
            <a:rPr lang="en-US" sz="2000" b="1" kern="1200" dirty="0">
              <a:solidFill>
                <a:srgbClr val="FFC000"/>
              </a:solidFill>
              <a:latin typeface="Times New Roman" panose="02020603050405020304" pitchFamily="18" charset="0"/>
              <a:cs typeface="Times New Roman" panose="02020603050405020304" pitchFamily="18" charset="0"/>
            </a:rPr>
            <a:t>explore dat</a:t>
          </a:r>
          <a:r>
            <a:rPr lang="en-US" sz="2000" b="1" kern="1200" dirty="0">
              <a:latin typeface="Times New Roman" panose="02020603050405020304" pitchFamily="18" charset="0"/>
              <a:cs typeface="Times New Roman" panose="02020603050405020304" pitchFamily="18" charset="0"/>
            </a:rPr>
            <a:t>a </a:t>
          </a:r>
          <a:r>
            <a:rPr lang="en-US" sz="2000" kern="1200" dirty="0">
              <a:latin typeface="Times New Roman" panose="02020603050405020304" pitchFamily="18" charset="0"/>
              <a:cs typeface="Times New Roman" panose="02020603050405020304" pitchFamily="18" charset="0"/>
            </a:rPr>
            <a:t>and get an idea of the </a:t>
          </a:r>
          <a:r>
            <a:rPr lang="en-US" sz="2000" b="1" kern="1200" dirty="0">
              <a:solidFill>
                <a:srgbClr val="FFC000"/>
              </a:solidFill>
              <a:latin typeface="Times New Roman" panose="02020603050405020304" pitchFamily="18" charset="0"/>
              <a:cs typeface="Times New Roman" panose="02020603050405020304" pitchFamily="18" charset="0"/>
            </a:rPr>
            <a:t>relationships between variables</a:t>
          </a:r>
          <a:r>
            <a:rPr lang="en-US" sz="2000" kern="1200" dirty="0">
              <a:latin typeface="Times New Roman" panose="02020603050405020304" pitchFamily="18" charset="0"/>
              <a:cs typeface="Times New Roman" panose="02020603050405020304" pitchFamily="18" charset="0"/>
            </a:rPr>
            <a:t>.</a:t>
          </a:r>
        </a:p>
      </dsp:txBody>
      <dsp:txXfrm>
        <a:off x="255000" y="2590655"/>
        <a:ext cx="4320000" cy="810000"/>
      </dsp:txXfrm>
    </dsp:sp>
    <dsp:sp modelId="{57477651-3B1C-415A-A839-BEC91C250B5C}">
      <dsp:nvSpPr>
        <dsp:cNvPr id="0" name=""/>
        <dsp:cNvSpPr/>
      </dsp:nvSpPr>
      <dsp:spPr>
        <a:xfrm>
          <a:off x="6519000" y="1604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4D71E-B421-46DB-B7AA-DED7454500B4}">
      <dsp:nvSpPr>
        <dsp:cNvPr id="0" name=""/>
        <dsp:cNvSpPr/>
      </dsp:nvSpPr>
      <dsp:spPr>
        <a:xfrm>
          <a:off x="5331000" y="2590655"/>
          <a:ext cx="432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 frequency table is just a data table that shows </a:t>
          </a:r>
          <a:r>
            <a:rPr lang="en-US" sz="2000" b="1" kern="1200" dirty="0">
              <a:solidFill>
                <a:srgbClr val="FFC000"/>
              </a:solidFill>
              <a:latin typeface="Times New Roman" panose="02020603050405020304" pitchFamily="18" charset="0"/>
              <a:cs typeface="Times New Roman" panose="02020603050405020304" pitchFamily="18" charset="0"/>
            </a:rPr>
            <a:t>the counts of one or more categorical variables.</a:t>
          </a:r>
          <a:endParaRPr lang="en-US" sz="2000" kern="1200" dirty="0">
            <a:solidFill>
              <a:srgbClr val="FFC000"/>
            </a:solidFill>
            <a:latin typeface="Times New Roman" panose="02020603050405020304" pitchFamily="18" charset="0"/>
            <a:cs typeface="Times New Roman" panose="02020603050405020304" pitchFamily="18" charset="0"/>
          </a:endParaRPr>
        </a:p>
      </dsp:txBody>
      <dsp:txXfrm>
        <a:off x="5331000" y="2590655"/>
        <a:ext cx="4320000" cy="8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2CCA3-3064-48BD-BA98-9573620EAE79}">
      <dsp:nvSpPr>
        <dsp:cNvPr id="0" name=""/>
        <dsp:cNvSpPr/>
      </dsp:nvSpPr>
      <dsp:spPr>
        <a:xfrm>
          <a:off x="1443000" y="148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2865C-6DD4-4F7C-8272-C297C8A26D8A}">
      <dsp:nvSpPr>
        <dsp:cNvPr id="0" name=""/>
        <dsp:cNvSpPr/>
      </dsp:nvSpPr>
      <dsp:spPr>
        <a:xfrm>
          <a:off x="255000" y="2488814"/>
          <a:ext cx="432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889000">
            <a:lnSpc>
              <a:spcPct val="90000"/>
            </a:lnSpc>
            <a:spcBef>
              <a:spcPct val="0"/>
            </a:spcBef>
            <a:spcAft>
              <a:spcPct val="35000"/>
            </a:spcAft>
            <a:buNone/>
          </a:pPr>
          <a:r>
            <a:rPr lang="en-US" sz="2000" b="1" i="0" kern="1200" dirty="0">
              <a:solidFill>
                <a:srgbClr val="FFC000"/>
              </a:solidFill>
              <a:latin typeface="Times New Roman" panose="02020603050405020304" pitchFamily="18" charset="0"/>
              <a:cs typeface="Times New Roman" panose="02020603050405020304" pitchFamily="18" charset="0"/>
            </a:rPr>
            <a:t>Visualizations</a:t>
          </a:r>
          <a:r>
            <a:rPr lang="en-US" sz="2000" b="0" i="0" kern="1200" dirty="0">
              <a:latin typeface="Times New Roman" panose="02020603050405020304" pitchFamily="18" charset="0"/>
              <a:cs typeface="Times New Roman" panose="02020603050405020304" pitchFamily="18" charset="0"/>
            </a:rPr>
            <a:t> are one of the most powerful tools at your disposal for </a:t>
          </a:r>
          <a:r>
            <a:rPr lang="en-US" sz="2000" b="1" i="0" kern="1200" dirty="0">
              <a:solidFill>
                <a:srgbClr val="FFC000"/>
              </a:solidFill>
              <a:latin typeface="Times New Roman" panose="02020603050405020304" pitchFamily="18" charset="0"/>
              <a:cs typeface="Times New Roman" panose="02020603050405020304" pitchFamily="18" charset="0"/>
            </a:rPr>
            <a:t>exploring data </a:t>
          </a:r>
          <a:r>
            <a:rPr lang="en-US" sz="2000" b="0" i="0" kern="1200" dirty="0">
              <a:latin typeface="Times New Roman" panose="02020603050405020304" pitchFamily="18" charset="0"/>
              <a:cs typeface="Times New Roman" panose="02020603050405020304" pitchFamily="18" charset="0"/>
            </a:rPr>
            <a:t>and communicating data insights.</a:t>
          </a:r>
          <a:endParaRPr lang="en-US" sz="2000" kern="1200" dirty="0">
            <a:latin typeface="Times New Roman" panose="02020603050405020304" pitchFamily="18" charset="0"/>
            <a:cs typeface="Times New Roman" panose="02020603050405020304" pitchFamily="18" charset="0"/>
          </a:endParaRPr>
        </a:p>
      </dsp:txBody>
      <dsp:txXfrm>
        <a:off x="255000" y="2488814"/>
        <a:ext cx="4320000" cy="1057500"/>
      </dsp:txXfrm>
    </dsp:sp>
    <dsp:sp modelId="{909FF656-3C88-427E-985A-982FFFF0E4D1}">
      <dsp:nvSpPr>
        <dsp:cNvPr id="0" name=""/>
        <dsp:cNvSpPr/>
      </dsp:nvSpPr>
      <dsp:spPr>
        <a:xfrm>
          <a:off x="6519000" y="148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883A1-4405-4E0E-A050-202342FBF8C8}">
      <dsp:nvSpPr>
        <dsp:cNvPr id="0" name=""/>
        <dsp:cNvSpPr/>
      </dsp:nvSpPr>
      <dsp:spPr>
        <a:xfrm>
          <a:off x="5331000" y="2488814"/>
          <a:ext cx="432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Plots in pandas are built on top of a popular Python plotting library called </a:t>
          </a:r>
          <a:r>
            <a:rPr lang="en-US" sz="2000" b="1" i="0" kern="1200" dirty="0">
              <a:solidFill>
                <a:srgbClr val="FFC000"/>
              </a:solidFill>
              <a:latin typeface="Times New Roman" panose="02020603050405020304" pitchFamily="18" charset="0"/>
              <a:cs typeface="Times New Roman" panose="02020603050405020304" pitchFamily="18" charset="0"/>
            </a:rPr>
            <a:t>matplotlib</a:t>
          </a:r>
          <a:endParaRPr lang="en-US" sz="2000" b="1" kern="1200" dirty="0">
            <a:solidFill>
              <a:srgbClr val="FFC000"/>
            </a:solidFill>
            <a:latin typeface="Times New Roman" panose="02020603050405020304" pitchFamily="18" charset="0"/>
            <a:cs typeface="Times New Roman" panose="02020603050405020304" pitchFamily="18" charset="0"/>
          </a:endParaRPr>
        </a:p>
      </dsp:txBody>
      <dsp:txXfrm>
        <a:off x="5331000" y="2488814"/>
        <a:ext cx="4320000" cy="105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A2815-6BEB-4DDD-9DE5-512202F3B998}">
      <dsp:nvSpPr>
        <dsp:cNvPr id="0" name=""/>
        <dsp:cNvSpPr/>
      </dsp:nvSpPr>
      <dsp:spPr>
        <a:xfrm>
          <a:off x="0" y="0"/>
          <a:ext cx="510266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57561-AD6E-4CE1-AC31-C0AEF87F2967}">
      <dsp:nvSpPr>
        <dsp:cNvPr id="0" name=""/>
        <dsp:cNvSpPr/>
      </dsp:nvSpPr>
      <dsp:spPr>
        <a:xfrm>
          <a:off x="0" y="0"/>
          <a:ext cx="5102662" cy="2327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Low" defTabSz="889000">
            <a:lnSpc>
              <a:spcPct val="90000"/>
            </a:lnSpc>
            <a:spcBef>
              <a:spcPct val="0"/>
            </a:spcBef>
            <a:spcAft>
              <a:spcPct val="35000"/>
            </a:spcAft>
            <a:buNone/>
          </a:pPr>
          <a:r>
            <a:rPr lang="en-US" sz="2000" b="1" kern="1200" dirty="0">
              <a:solidFill>
                <a:srgbClr val="FFC000"/>
              </a:solidFill>
              <a:latin typeface="Times New Roman" panose="02020603050405020304" pitchFamily="18" charset="0"/>
              <a:cs typeface="Times New Roman" panose="02020603050405020304" pitchFamily="18" charset="0"/>
            </a:rPr>
            <a:t>Line plots </a:t>
          </a:r>
          <a:r>
            <a:rPr lang="en-US" sz="2000" kern="1200" dirty="0">
              <a:latin typeface="Times New Roman" panose="02020603050405020304" pitchFamily="18" charset="0"/>
              <a:cs typeface="Times New Roman" panose="02020603050405020304" pitchFamily="18" charset="0"/>
            </a:rPr>
            <a:t>are charts used to show </a:t>
          </a:r>
          <a:r>
            <a:rPr lang="en-US" sz="2000" i="0" kern="1200" dirty="0">
              <a:solidFill>
                <a:srgbClr val="FFC000"/>
              </a:solidFill>
              <a:latin typeface="Times New Roman" panose="02020603050405020304" pitchFamily="18" charset="0"/>
              <a:cs typeface="Times New Roman" panose="02020603050405020304" pitchFamily="18" charset="0"/>
            </a:rPr>
            <a:t>the change </a:t>
          </a:r>
          <a:r>
            <a:rPr lang="en-US" sz="2000" kern="1200" dirty="0">
              <a:latin typeface="Times New Roman" panose="02020603050405020304" pitchFamily="18" charset="0"/>
              <a:cs typeface="Times New Roman" panose="02020603050405020304" pitchFamily="18" charset="0"/>
            </a:rPr>
            <a:t>in a </a:t>
          </a:r>
          <a:r>
            <a:rPr lang="en-US" sz="2000" b="1" kern="1200" dirty="0">
              <a:solidFill>
                <a:srgbClr val="FFC000"/>
              </a:solidFill>
              <a:latin typeface="Times New Roman" panose="02020603050405020304" pitchFamily="18" charset="0"/>
              <a:cs typeface="Times New Roman" panose="02020603050405020304" pitchFamily="18" charset="0"/>
            </a:rPr>
            <a:t>numeric variable based on some other </a:t>
          </a:r>
          <a:r>
            <a:rPr lang="en-US" sz="2000" kern="1200" dirty="0">
              <a:latin typeface="Times New Roman" panose="02020603050405020304" pitchFamily="18" charset="0"/>
              <a:cs typeface="Times New Roman" panose="02020603050405020304" pitchFamily="18" charset="0"/>
            </a:rPr>
            <a:t>ordered variable. </a:t>
          </a:r>
        </a:p>
      </dsp:txBody>
      <dsp:txXfrm>
        <a:off x="0" y="0"/>
        <a:ext cx="5102662" cy="2327065"/>
      </dsp:txXfrm>
    </dsp:sp>
    <dsp:sp modelId="{CBD0CEA3-C098-458A-B297-2E8DB7655032}">
      <dsp:nvSpPr>
        <dsp:cNvPr id="0" name=""/>
        <dsp:cNvSpPr/>
      </dsp:nvSpPr>
      <dsp:spPr>
        <a:xfrm>
          <a:off x="0" y="2327065"/>
          <a:ext cx="510266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AE0A5-61A4-41B3-AB11-091F130FE683}">
      <dsp:nvSpPr>
        <dsp:cNvPr id="0" name=""/>
        <dsp:cNvSpPr/>
      </dsp:nvSpPr>
      <dsp:spPr>
        <a:xfrm>
          <a:off x="0" y="2327065"/>
          <a:ext cx="5102662" cy="2327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Low" defTabSz="889000">
            <a:lnSpc>
              <a:spcPct val="90000"/>
            </a:lnSpc>
            <a:spcBef>
              <a:spcPct val="0"/>
            </a:spcBef>
            <a:spcAft>
              <a:spcPct val="35000"/>
            </a:spcAft>
            <a:buNone/>
          </a:pPr>
          <a:r>
            <a:rPr lang="en-US" sz="2000" b="1" kern="1200" dirty="0">
              <a:solidFill>
                <a:srgbClr val="FFC000"/>
              </a:solidFill>
              <a:latin typeface="Times New Roman" panose="02020603050405020304" pitchFamily="18" charset="0"/>
              <a:cs typeface="Times New Roman" panose="02020603050405020304" pitchFamily="18" charset="0"/>
            </a:rPr>
            <a:t>Line plots </a:t>
          </a:r>
          <a:r>
            <a:rPr lang="en-US" sz="2000" kern="1200" dirty="0">
              <a:latin typeface="Times New Roman" panose="02020603050405020304" pitchFamily="18" charset="0"/>
              <a:cs typeface="Times New Roman" panose="02020603050405020304" pitchFamily="18" charset="0"/>
            </a:rPr>
            <a:t>are often used to </a:t>
          </a:r>
          <a:r>
            <a:rPr lang="en-US" sz="2000" b="1" kern="1200" dirty="0">
              <a:solidFill>
                <a:srgbClr val="FFC000"/>
              </a:solidFill>
              <a:latin typeface="Times New Roman" panose="02020603050405020304" pitchFamily="18" charset="0"/>
              <a:cs typeface="Times New Roman" panose="02020603050405020304" pitchFamily="18" charset="0"/>
            </a:rPr>
            <a:t>plot time series data </a:t>
          </a:r>
          <a:r>
            <a:rPr lang="en-US" sz="2000" kern="1200" dirty="0">
              <a:latin typeface="Times New Roman" panose="02020603050405020304" pitchFamily="18" charset="0"/>
              <a:cs typeface="Times New Roman" panose="02020603050405020304" pitchFamily="18" charset="0"/>
            </a:rPr>
            <a:t>to show the evolution of a variable over time. </a:t>
          </a:r>
        </a:p>
      </dsp:txBody>
      <dsp:txXfrm>
        <a:off x="0" y="2327065"/>
        <a:ext cx="5102662" cy="232706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FF75A-306E-4E9B-AED1-EF771E1D5710}" type="datetimeFigureOut">
              <a:rPr lang="en-US" smtClean="0"/>
              <a:t>10/24/2021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AB190-8F60-45E6-9B02-E7CC64781F41}" type="slidenum">
              <a:rPr lang="en-US" smtClean="0"/>
              <a:t>‹#›</a:t>
            </a:fld>
            <a:endParaRPr lang="en-US"/>
          </a:p>
        </p:txBody>
      </p:sp>
    </p:spTree>
    <p:extLst>
      <p:ext uri="{BB962C8B-B14F-4D97-AF65-F5344CB8AC3E}">
        <p14:creationId xmlns:p14="http://schemas.microsoft.com/office/powerpoint/2010/main" val="115826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13</a:t>
            </a:fld>
            <a:endParaRPr lang="en-US"/>
          </a:p>
        </p:txBody>
      </p:sp>
    </p:spTree>
    <p:extLst>
      <p:ext uri="{BB962C8B-B14F-4D97-AF65-F5344CB8AC3E}">
        <p14:creationId xmlns:p14="http://schemas.microsoft.com/office/powerpoint/2010/main" val="380545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90</a:t>
            </a:fld>
            <a:endParaRPr lang="en-US"/>
          </a:p>
        </p:txBody>
      </p:sp>
    </p:spTree>
    <p:extLst>
      <p:ext uri="{BB962C8B-B14F-4D97-AF65-F5344CB8AC3E}">
        <p14:creationId xmlns:p14="http://schemas.microsoft.com/office/powerpoint/2010/main" val="90931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93</a:t>
            </a:fld>
            <a:endParaRPr lang="en-US"/>
          </a:p>
        </p:txBody>
      </p:sp>
    </p:spTree>
    <p:extLst>
      <p:ext uri="{BB962C8B-B14F-4D97-AF65-F5344CB8AC3E}">
        <p14:creationId xmlns:p14="http://schemas.microsoft.com/office/powerpoint/2010/main" val="264165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30</a:t>
            </a:fld>
            <a:endParaRPr lang="en-US"/>
          </a:p>
        </p:txBody>
      </p:sp>
    </p:spTree>
    <p:extLst>
      <p:ext uri="{BB962C8B-B14F-4D97-AF65-F5344CB8AC3E}">
        <p14:creationId xmlns:p14="http://schemas.microsoft.com/office/powerpoint/2010/main" val="224041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32</a:t>
            </a:fld>
            <a:endParaRPr lang="en-US"/>
          </a:p>
        </p:txBody>
      </p:sp>
    </p:spTree>
    <p:extLst>
      <p:ext uri="{BB962C8B-B14F-4D97-AF65-F5344CB8AC3E}">
        <p14:creationId xmlns:p14="http://schemas.microsoft.com/office/powerpoint/2010/main" val="275197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33</a:t>
            </a:fld>
            <a:endParaRPr lang="en-US"/>
          </a:p>
        </p:txBody>
      </p:sp>
    </p:spTree>
    <p:extLst>
      <p:ext uri="{BB962C8B-B14F-4D97-AF65-F5344CB8AC3E}">
        <p14:creationId xmlns:p14="http://schemas.microsoft.com/office/powerpoint/2010/main" val="285902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51</a:t>
            </a:fld>
            <a:endParaRPr lang="en-US"/>
          </a:p>
        </p:txBody>
      </p:sp>
    </p:spTree>
    <p:extLst>
      <p:ext uri="{BB962C8B-B14F-4D97-AF65-F5344CB8AC3E}">
        <p14:creationId xmlns:p14="http://schemas.microsoft.com/office/powerpoint/2010/main" val="268946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53</a:t>
            </a:fld>
            <a:endParaRPr lang="en-US"/>
          </a:p>
        </p:txBody>
      </p:sp>
    </p:spTree>
    <p:extLst>
      <p:ext uri="{BB962C8B-B14F-4D97-AF65-F5344CB8AC3E}">
        <p14:creationId xmlns:p14="http://schemas.microsoft.com/office/powerpoint/2010/main" val="409215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61</a:t>
            </a:fld>
            <a:endParaRPr lang="en-US"/>
          </a:p>
        </p:txBody>
      </p:sp>
    </p:spTree>
    <p:extLst>
      <p:ext uri="{BB962C8B-B14F-4D97-AF65-F5344CB8AC3E}">
        <p14:creationId xmlns:p14="http://schemas.microsoft.com/office/powerpoint/2010/main" val="71021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86</a:t>
            </a:fld>
            <a:endParaRPr lang="en-US"/>
          </a:p>
        </p:txBody>
      </p:sp>
    </p:spTree>
    <p:extLst>
      <p:ext uri="{BB962C8B-B14F-4D97-AF65-F5344CB8AC3E}">
        <p14:creationId xmlns:p14="http://schemas.microsoft.com/office/powerpoint/2010/main" val="421414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AB190-8F60-45E6-9B02-E7CC64781F41}" type="slidenum">
              <a:rPr lang="en-US" smtClean="0"/>
              <a:t>87</a:t>
            </a:fld>
            <a:endParaRPr lang="en-US"/>
          </a:p>
        </p:txBody>
      </p:sp>
    </p:spTree>
    <p:extLst>
      <p:ext uri="{BB962C8B-B14F-4D97-AF65-F5344CB8AC3E}">
        <p14:creationId xmlns:p14="http://schemas.microsoft.com/office/powerpoint/2010/main" val="251927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88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79983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1957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5469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3503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9207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392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4013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63478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2592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10/24/2021</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4036194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10/24/2021</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19357187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1" r:id="rId6"/>
    <p:sldLayoutId id="2147483737" r:id="rId7"/>
    <p:sldLayoutId id="2147483738" r:id="rId8"/>
    <p:sldLayoutId id="2147483739" r:id="rId9"/>
    <p:sldLayoutId id="2147483740" r:id="rId10"/>
    <p:sldLayoutId id="2147483742"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105F5E-5B61-4F51-927C-5B28DB7DD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Background pattern&#10;&#10;Description automatically generated">
            <a:extLst>
              <a:ext uri="{FF2B5EF4-FFF2-40B4-BE49-F238E27FC236}">
                <a16:creationId xmlns:a16="http://schemas.microsoft.com/office/drawing/2014/main" id="{67B8E227-B16C-4C10-9050-705CA074F15A}"/>
              </a:ext>
            </a:extLst>
          </p:cNvPr>
          <p:cNvPicPr>
            <a:picLocks noChangeAspect="1"/>
          </p:cNvPicPr>
          <p:nvPr/>
        </p:nvPicPr>
        <p:blipFill rotWithShape="1">
          <a:blip r:embed="rId2"/>
          <a:srcRect t="228" r="-1" b="-1"/>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
        <p:nvSpPr>
          <p:cNvPr id="2" name="Title 1">
            <a:extLst>
              <a:ext uri="{FF2B5EF4-FFF2-40B4-BE49-F238E27FC236}">
                <a16:creationId xmlns:a16="http://schemas.microsoft.com/office/drawing/2014/main" id="{3A25FC65-E553-4351-B2FF-373AA4EEC6D8}"/>
              </a:ext>
            </a:extLst>
          </p:cNvPr>
          <p:cNvSpPr>
            <a:spLocks noGrp="1"/>
          </p:cNvSpPr>
          <p:nvPr>
            <p:ph type="ctrTitle"/>
          </p:nvPr>
        </p:nvSpPr>
        <p:spPr>
          <a:xfrm>
            <a:off x="-142875" y="423980"/>
            <a:ext cx="9729788" cy="3101751"/>
          </a:xfrm>
        </p:spPr>
        <p:txBody>
          <a:bodyPr anchor="t">
            <a:normAutofit/>
          </a:bodyPr>
          <a:lstStyle/>
          <a:p>
            <a:pPr algn="ctr">
              <a:lnSpc>
                <a:spcPct val="90000"/>
              </a:lnSpc>
            </a:pPr>
            <a:r>
              <a:rPr lang="en-US" sz="6600" dirty="0">
                <a:latin typeface="Times New Roman" panose="02020603050405020304" pitchFamily="18" charset="0"/>
                <a:cs typeface="Times New Roman" panose="02020603050405020304" pitchFamily="18" charset="0"/>
              </a:rPr>
              <a:t>DATA Exploration and Cleaning using python</a:t>
            </a:r>
            <a:endParaRPr lang="en-US" sz="6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F29BD7D5-DE11-496D-A2A6-B760BAE35AFC}"/>
              </a:ext>
            </a:extLst>
          </p:cNvPr>
          <p:cNvSpPr>
            <a:spLocks noGrp="1"/>
          </p:cNvSpPr>
          <p:nvPr>
            <p:ph type="subTitle" idx="1"/>
          </p:nvPr>
        </p:nvSpPr>
        <p:spPr>
          <a:xfrm>
            <a:off x="1143001" y="4883144"/>
            <a:ext cx="4175308" cy="941926"/>
          </a:xfrm>
        </p:spPr>
        <p:txBody>
          <a:bodyPr anchor="b">
            <a:normAutofit/>
          </a:bodyPr>
          <a:lstStyle/>
          <a:p>
            <a:r>
              <a:rPr lang="en-US">
                <a:latin typeface="Times New Roman" panose="02020603050405020304" pitchFamily="18" charset="0"/>
                <a:cs typeface="Times New Roman" panose="02020603050405020304" pitchFamily="18" charset="0"/>
              </a:rPr>
              <a:t>Eng. Fatma Gamal</a:t>
            </a:r>
          </a:p>
        </p:txBody>
      </p:sp>
    </p:spTree>
    <p:extLst>
      <p:ext uri="{BB962C8B-B14F-4D97-AF65-F5344CB8AC3E}">
        <p14:creationId xmlns:p14="http://schemas.microsoft.com/office/powerpoint/2010/main" val="239345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1CB32F-4E4E-4A47-88F1-41E005B6A45D}"/>
              </a:ext>
            </a:extLst>
          </p:cNvPr>
          <p:cNvSpPr>
            <a:spLocks noGrp="1"/>
          </p:cNvSpPr>
          <p:nvPr>
            <p:ph type="title"/>
          </p:nvPr>
        </p:nvSpPr>
        <p:spPr>
          <a:xfrm>
            <a:off x="1143000" y="872937"/>
            <a:ext cx="7492285" cy="1360898"/>
          </a:xfrm>
        </p:spPr>
        <p:txBody>
          <a:bodyPr>
            <a:normAutofit/>
          </a:bodyPr>
          <a:lstStyle/>
          <a:p>
            <a:r>
              <a:rPr lang="en-US" dirty="0">
                <a:latin typeface="Times New Roman" panose="02020603050405020304" pitchFamily="18" charset="0"/>
                <a:cs typeface="Times New Roman" panose="02020603050405020304" pitchFamily="18" charset="0"/>
              </a:rPr>
              <a:t>Pandas </a:t>
            </a:r>
            <a:r>
              <a:rPr lang="en-US" dirty="0" err="1">
                <a:latin typeface="Times New Roman" panose="02020603050405020304" pitchFamily="18" charset="0"/>
                <a:cs typeface="Times New Roman" panose="02020603050405020304" pitchFamily="18" charset="0"/>
              </a:rPr>
              <a:t>DataFrames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EE9352-7037-4842-BD72-16DF7C11F415}"/>
              </a:ext>
            </a:extLst>
          </p:cNvPr>
          <p:cNvSpPr>
            <a:spLocks noGrp="1"/>
          </p:cNvSpPr>
          <p:nvPr>
            <p:ph idx="1"/>
          </p:nvPr>
        </p:nvSpPr>
        <p:spPr>
          <a:xfrm>
            <a:off x="1143001" y="2332028"/>
            <a:ext cx="5115812" cy="3653035"/>
          </a:xfrm>
        </p:spPr>
        <p:txBody>
          <a:bodyPr>
            <a:normAutofit/>
          </a:bodyPr>
          <a:lstStyle/>
          <a:p>
            <a:pPr>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store data from an external source like an excel workbook or database, we need a data structure that can hold </a:t>
            </a:r>
            <a:r>
              <a:rPr lang="en-US" b="1" dirty="0">
                <a:solidFill>
                  <a:srgbClr val="FFC000"/>
                </a:solidFill>
                <a:latin typeface="Times New Roman" panose="02020603050405020304" pitchFamily="18" charset="0"/>
                <a:cs typeface="Times New Roman" panose="02020603050405020304" pitchFamily="18" charset="0"/>
              </a:rPr>
              <a:t>different</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data types</a:t>
            </a:r>
            <a:r>
              <a:rPr lang="en-US" dirty="0">
                <a:latin typeface="Times New Roman" panose="02020603050405020304" pitchFamily="18" charset="0"/>
                <a:cs typeface="Times New Roman" panose="02020603050405020304" pitchFamily="18" charset="0"/>
              </a:rPr>
              <a:t>.</a:t>
            </a:r>
          </a:p>
          <a:p>
            <a:pPr>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a:t>
            </a:r>
            <a:r>
              <a:rPr lang="en-US" b="1" dirty="0">
                <a:solidFill>
                  <a:srgbClr val="FFC000"/>
                </a:solidFill>
                <a:latin typeface="Times New Roman" panose="02020603050405020304" pitchFamily="18" charset="0"/>
                <a:cs typeface="Times New Roman" panose="02020603050405020304" pitchFamily="18" charset="0"/>
              </a:rPr>
              <a:t>pandas</a:t>
            </a:r>
            <a:r>
              <a:rPr lang="en-US" dirty="0">
                <a:latin typeface="Times New Roman" panose="02020603050405020304" pitchFamily="18" charset="0"/>
                <a:cs typeface="Times New Roman" panose="02020603050405020304" pitchFamily="18" charset="0"/>
              </a:rPr>
              <a:t> library offers data structures designed with this in mind: the </a:t>
            </a:r>
            <a:r>
              <a:rPr lang="en-US" b="1" dirty="0">
                <a:solidFill>
                  <a:srgbClr val="FFC000"/>
                </a:solidFill>
                <a:latin typeface="Times New Roman" panose="02020603050405020304" pitchFamily="18" charset="0"/>
                <a:cs typeface="Times New Roman" panose="02020603050405020304" pitchFamily="18" charset="0"/>
              </a:rPr>
              <a:t>series</a:t>
            </a:r>
            <a:r>
              <a:rPr lang="en-US" dirty="0">
                <a:latin typeface="Times New Roman" panose="02020603050405020304" pitchFamily="18" charset="0"/>
                <a:cs typeface="Times New Roman" panose="02020603050405020304" pitchFamily="18" charset="0"/>
              </a:rPr>
              <a:t> and the </a:t>
            </a:r>
            <a:r>
              <a:rPr lang="en-US" b="1" dirty="0" err="1">
                <a:solidFill>
                  <a:srgbClr val="FFC000"/>
                </a:solidFill>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Series</a:t>
            </a:r>
            <a:r>
              <a:rPr lang="en-US" dirty="0">
                <a:latin typeface="Times New Roman" panose="02020603050405020304" pitchFamily="18" charset="0"/>
                <a:cs typeface="Times New Roman" panose="02020603050405020304" pitchFamily="18" charset="0"/>
              </a:rPr>
              <a:t> are </a:t>
            </a:r>
            <a:r>
              <a:rPr lang="en-US" b="1" dirty="0">
                <a:solidFill>
                  <a:srgbClr val="FFC000"/>
                </a:solidFill>
                <a:latin typeface="Times New Roman" panose="02020603050405020304" pitchFamily="18" charset="0"/>
                <a:cs typeface="Times New Roman" panose="02020603050405020304" pitchFamily="18" charset="0"/>
              </a:rPr>
              <a:t>1-dimensional labeled arrays </a:t>
            </a:r>
            <a:r>
              <a:rPr lang="en-US" dirty="0">
                <a:latin typeface="Times New Roman" panose="02020603050405020304" pitchFamily="18" charset="0"/>
                <a:cs typeface="Times New Roman" panose="02020603050405020304" pitchFamily="18" charset="0"/>
              </a:rPr>
              <a:t>similar to </a:t>
            </a:r>
            <a:r>
              <a:rPr lang="en-US" dirty="0" err="1">
                <a:latin typeface="Times New Roman" panose="02020603050405020304" pitchFamily="18" charset="0"/>
                <a:cs typeface="Times New Roman" panose="02020603050405020304" pitchFamily="18" charset="0"/>
              </a:rPr>
              <a:t>numpy's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ndarrays</a:t>
            </a:r>
            <a:r>
              <a:rPr lang="en-US" dirty="0">
                <a:latin typeface="Times New Roman" panose="02020603050405020304" pitchFamily="18" charset="0"/>
                <a:cs typeface="Times New Roman" panose="02020603050405020304" pitchFamily="18" charset="0"/>
              </a:rPr>
              <a:t>, while </a:t>
            </a:r>
            <a:r>
              <a:rPr lang="en-US" b="1" dirty="0" err="1">
                <a:solidFill>
                  <a:srgbClr val="FFC000"/>
                </a:solidFill>
                <a:latin typeface="Times New Roman" panose="02020603050405020304" pitchFamily="18" charset="0"/>
                <a:cs typeface="Times New Roman" panose="02020603050405020304" pitchFamily="18" charset="0"/>
              </a:rPr>
              <a:t>DataFrames</a:t>
            </a:r>
            <a:r>
              <a:rPr lang="en-US" dirty="0">
                <a:latin typeface="Times New Roman" panose="02020603050405020304" pitchFamily="18" charset="0"/>
                <a:cs typeface="Times New Roman" panose="02020603050405020304" pitchFamily="18" charset="0"/>
              </a:rPr>
              <a:t> are labeled </a:t>
            </a:r>
            <a:r>
              <a:rPr lang="en-US" b="1" dirty="0">
                <a:solidFill>
                  <a:srgbClr val="FFC000"/>
                </a:solidFill>
                <a:latin typeface="Times New Roman" panose="02020603050405020304" pitchFamily="18" charset="0"/>
                <a:cs typeface="Times New Roman" panose="02020603050405020304" pitchFamily="18" charset="0"/>
              </a:rPr>
              <a:t>2-dimensional structures</a:t>
            </a:r>
            <a:r>
              <a:rPr lang="en-US" dirty="0">
                <a:latin typeface="Times New Roman" panose="02020603050405020304" pitchFamily="18" charset="0"/>
                <a:cs typeface="Times New Roman" panose="02020603050405020304" pitchFamily="18" charset="0"/>
              </a:rPr>
              <a:t>, that essentially function </a:t>
            </a:r>
            <a:r>
              <a:rPr lang="en-US" b="1" dirty="0">
                <a:solidFill>
                  <a:srgbClr val="FFC000"/>
                </a:solidFill>
                <a:latin typeface="Times New Roman" panose="02020603050405020304" pitchFamily="18" charset="0"/>
                <a:cs typeface="Times New Roman" panose="02020603050405020304" pitchFamily="18" charset="0"/>
              </a:rPr>
              <a:t>as spreadsheet tables</a:t>
            </a:r>
            <a:r>
              <a:rPr lang="en-US" b="1" dirty="0">
                <a:latin typeface="Times New Roman" panose="02020603050405020304" pitchFamily="18" charset="0"/>
                <a:cs typeface="Times New Roman" panose="02020603050405020304" pitchFamily="18" charset="0"/>
              </a:rPr>
              <a:t>.</a:t>
            </a:r>
          </a:p>
        </p:txBody>
      </p:sp>
      <p:pic>
        <p:nvPicPr>
          <p:cNvPr id="7" name="Graphic 6" descr="Database">
            <a:extLst>
              <a:ext uri="{FF2B5EF4-FFF2-40B4-BE49-F238E27FC236}">
                <a16:creationId xmlns:a16="http://schemas.microsoft.com/office/drawing/2014/main" id="{A19A9FFA-9105-462C-B436-876ABF37E1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2550" y="3428999"/>
            <a:ext cx="2785533" cy="2785533"/>
          </a:xfrm>
          <a:prstGeom prst="rect">
            <a:avLst/>
          </a:prstGeom>
        </p:spPr>
      </p:pic>
    </p:spTree>
    <p:extLst>
      <p:ext uri="{BB962C8B-B14F-4D97-AF65-F5344CB8AC3E}">
        <p14:creationId xmlns:p14="http://schemas.microsoft.com/office/powerpoint/2010/main" val="83079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Text&#10;&#10;Description automatically generated">
            <a:extLst>
              <a:ext uri="{FF2B5EF4-FFF2-40B4-BE49-F238E27FC236}">
                <a16:creationId xmlns:a16="http://schemas.microsoft.com/office/drawing/2014/main" id="{A87B55A1-5D9F-411C-8C0D-76BB7F97A5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65" b="1996"/>
          <a:stretch/>
        </p:blipFill>
        <p:spPr>
          <a:xfrm>
            <a:off x="1" y="0"/>
            <a:ext cx="12192000" cy="6858000"/>
          </a:xfrm>
          <a:prstGeom prst="rect">
            <a:avLst/>
          </a:prstGeom>
        </p:spPr>
      </p:pic>
    </p:spTree>
    <p:extLst>
      <p:ext uri="{BB962C8B-B14F-4D97-AF65-F5344CB8AC3E}">
        <p14:creationId xmlns:p14="http://schemas.microsoft.com/office/powerpoint/2010/main" val="1174816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Text&#10;&#10;Description automatically generated">
            <a:extLst>
              <a:ext uri="{FF2B5EF4-FFF2-40B4-BE49-F238E27FC236}">
                <a16:creationId xmlns:a16="http://schemas.microsoft.com/office/drawing/2014/main" id="{66FF0356-31DE-47D6-8ADB-36F235154D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246" b="8728"/>
          <a:stretch/>
        </p:blipFill>
        <p:spPr>
          <a:xfrm>
            <a:off x="20" y="10"/>
            <a:ext cx="12191979" cy="6857989"/>
          </a:xfrm>
          <a:prstGeom prst="rect">
            <a:avLst/>
          </a:prstGeom>
        </p:spPr>
      </p:pic>
    </p:spTree>
    <p:extLst>
      <p:ext uri="{BB962C8B-B14F-4D97-AF65-F5344CB8AC3E}">
        <p14:creationId xmlns:p14="http://schemas.microsoft.com/office/powerpoint/2010/main" val="16714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D113332E-5BC9-4A39-8723-DFA3AD19C3CB}"/>
              </a:ext>
            </a:extLst>
          </p:cNvPr>
          <p:cNvGraphicFramePr>
            <a:graphicFrameLocks noGrp="1"/>
          </p:cNvGraphicFramePr>
          <p:nvPr>
            <p:ph idx="1"/>
            <p:extLst>
              <p:ext uri="{D42A27DB-BD31-4B8C-83A1-F6EECF244321}">
                <p14:modId xmlns:p14="http://schemas.microsoft.com/office/powerpoint/2010/main" val="937077097"/>
              </p:ext>
            </p:extLst>
          </p:nvPr>
        </p:nvGraphicFramePr>
        <p:xfrm>
          <a:off x="1036446" y="1600758"/>
          <a:ext cx="10398075" cy="3966450"/>
        </p:xfrm>
        <a:graphic>
          <a:graphicData uri="http://schemas.openxmlformats.org/drawingml/2006/table">
            <a:tbl>
              <a:tblPr firstRow="1" bandRow="1">
                <a:tableStyleId>{D7AC3CCA-C797-4891-BE02-D94E43425B78}</a:tableStyleId>
              </a:tblPr>
              <a:tblGrid>
                <a:gridCol w="1434507">
                  <a:extLst>
                    <a:ext uri="{9D8B030D-6E8A-4147-A177-3AD203B41FA5}">
                      <a16:colId xmlns:a16="http://schemas.microsoft.com/office/drawing/2014/main" val="1182709053"/>
                    </a:ext>
                  </a:extLst>
                </a:gridCol>
                <a:gridCol w="1434507">
                  <a:extLst>
                    <a:ext uri="{9D8B030D-6E8A-4147-A177-3AD203B41FA5}">
                      <a16:colId xmlns:a16="http://schemas.microsoft.com/office/drawing/2014/main" val="2883759481"/>
                    </a:ext>
                  </a:extLst>
                </a:gridCol>
                <a:gridCol w="1098950">
                  <a:extLst>
                    <a:ext uri="{9D8B030D-6E8A-4147-A177-3AD203B41FA5}">
                      <a16:colId xmlns:a16="http://schemas.microsoft.com/office/drawing/2014/main" val="3313733198"/>
                    </a:ext>
                  </a:extLst>
                </a:gridCol>
                <a:gridCol w="1560340">
                  <a:extLst>
                    <a:ext uri="{9D8B030D-6E8A-4147-A177-3AD203B41FA5}">
                      <a16:colId xmlns:a16="http://schemas.microsoft.com/office/drawing/2014/main" val="2238549233"/>
                    </a:ext>
                  </a:extLst>
                </a:gridCol>
                <a:gridCol w="1497423">
                  <a:extLst>
                    <a:ext uri="{9D8B030D-6E8A-4147-A177-3AD203B41FA5}">
                      <a16:colId xmlns:a16="http://schemas.microsoft.com/office/drawing/2014/main" val="3059537497"/>
                    </a:ext>
                  </a:extLst>
                </a:gridCol>
                <a:gridCol w="1728119">
                  <a:extLst>
                    <a:ext uri="{9D8B030D-6E8A-4147-A177-3AD203B41FA5}">
                      <a16:colId xmlns:a16="http://schemas.microsoft.com/office/drawing/2014/main" val="2408800651"/>
                    </a:ext>
                  </a:extLst>
                </a:gridCol>
                <a:gridCol w="1644229">
                  <a:extLst>
                    <a:ext uri="{9D8B030D-6E8A-4147-A177-3AD203B41FA5}">
                      <a16:colId xmlns:a16="http://schemas.microsoft.com/office/drawing/2014/main" val="96851396"/>
                    </a:ext>
                  </a:extLst>
                </a:gridCol>
              </a:tblGrid>
              <a:tr h="1100379">
                <a:tc>
                  <a:txBody>
                    <a:bodyPr/>
                    <a:lstStyle/>
                    <a:p>
                      <a:pPr algn="l"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19879" marR="119879" marT="59939" marB="59939" anchor="ctr"/>
                </a:tc>
                <a:tc>
                  <a:txBody>
                    <a:bodyPr/>
                    <a:lstStyle/>
                    <a:p>
                      <a:pPr algn="l" fontAlgn="ctr"/>
                      <a:r>
                        <a:rPr lang="en-US" sz="2800" b="0" dirty="0">
                          <a:solidFill>
                            <a:schemeClr val="bg2"/>
                          </a:solidFill>
                          <a:effectLst/>
                          <a:latin typeface="Times New Roman" panose="02020603050405020304" pitchFamily="18" charset="0"/>
                          <a:cs typeface="Times New Roman" panose="02020603050405020304" pitchFamily="18" charset="0"/>
                        </a:rPr>
                        <a:t>name</a:t>
                      </a:r>
                    </a:p>
                  </a:txBody>
                  <a:tcPr marL="119879" marR="119879" marT="59939" marB="59939" anchor="ctr"/>
                </a:tc>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age</a:t>
                      </a:r>
                    </a:p>
                  </a:txBody>
                  <a:tcPr marL="119879" marR="119879" marT="59939" marB="59939" anchor="ctr"/>
                </a:tc>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weight</a:t>
                      </a:r>
                    </a:p>
                  </a:txBody>
                  <a:tcPr marL="119879" marR="119879" marT="59939" marB="59939" anchor="ctr"/>
                </a:tc>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height</a:t>
                      </a:r>
                    </a:p>
                  </a:txBody>
                  <a:tcPr marL="119879" marR="119879" marT="59939" marB="59939" anchor="ctr"/>
                </a:tc>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siblings</a:t>
                      </a:r>
                    </a:p>
                  </a:txBody>
                  <a:tcPr marL="119879" marR="119879" marT="59939" marB="59939" anchor="ctr"/>
                </a:tc>
                <a:tc>
                  <a:txBody>
                    <a:bodyPr/>
                    <a:lstStyle/>
                    <a:p>
                      <a:pPr algn="l" fontAlgn="ctr"/>
                      <a:r>
                        <a:rPr lang="en-US" sz="2800" b="0" dirty="0">
                          <a:solidFill>
                            <a:schemeClr val="bg2"/>
                          </a:solidFill>
                          <a:effectLst/>
                          <a:latin typeface="Times New Roman" panose="02020603050405020304" pitchFamily="18" charset="0"/>
                          <a:cs typeface="Times New Roman" panose="02020603050405020304" pitchFamily="18" charset="0"/>
                        </a:rPr>
                        <a:t>gender</a:t>
                      </a:r>
                    </a:p>
                  </a:txBody>
                  <a:tcPr marL="119879" marR="119879" marT="59939" marB="59939" anchor="ctr"/>
                </a:tc>
                <a:extLst>
                  <a:ext uri="{0D108BD9-81ED-4DB2-BD59-A6C34878D82A}">
                    <a16:rowId xmlns:a16="http://schemas.microsoft.com/office/drawing/2014/main" val="2401613369"/>
                  </a:ext>
                </a:extLst>
              </a:tr>
              <a:tr h="955357">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Joe</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Joe</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10</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75</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4.5</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M</a:t>
                      </a:r>
                    </a:p>
                  </a:txBody>
                  <a:tcPr marL="119879" marR="119879" marT="59939" marB="59939" anchor="ctr"/>
                </a:tc>
                <a:extLst>
                  <a:ext uri="{0D108BD9-81ED-4DB2-BD59-A6C34878D82A}">
                    <a16:rowId xmlns:a16="http://schemas.microsoft.com/office/drawing/2014/main" val="3691434603"/>
                  </a:ext>
                </a:extLst>
              </a:tr>
              <a:tr h="955357">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Bob</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Bob</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15</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123</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5.0</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M</a:t>
                      </a:r>
                    </a:p>
                  </a:txBody>
                  <a:tcPr marL="119879" marR="119879" marT="59939" marB="59939" anchor="ctr"/>
                </a:tc>
                <a:extLst>
                  <a:ext uri="{0D108BD9-81ED-4DB2-BD59-A6C34878D82A}">
                    <a16:rowId xmlns:a16="http://schemas.microsoft.com/office/drawing/2014/main" val="1405511502"/>
                  </a:ext>
                </a:extLst>
              </a:tr>
              <a:tr h="955357">
                <a:tc>
                  <a:txBody>
                    <a:bodyPr/>
                    <a:lstStyle/>
                    <a:p>
                      <a:pPr algn="l" fontAlgn="ctr"/>
                      <a:r>
                        <a:rPr lang="en-US" sz="2800" b="0">
                          <a:solidFill>
                            <a:schemeClr val="bg2"/>
                          </a:solidFill>
                          <a:effectLst/>
                          <a:latin typeface="Times New Roman" panose="02020603050405020304" pitchFamily="18" charset="0"/>
                          <a:cs typeface="Times New Roman" panose="02020603050405020304" pitchFamily="18" charset="0"/>
                        </a:rPr>
                        <a:t>Frans</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Frans</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20</a:t>
                      </a:r>
                    </a:p>
                  </a:txBody>
                  <a:tcPr marL="119879" marR="119879" marT="59939" marB="59939" anchor="ctr"/>
                </a:tc>
                <a:tc>
                  <a:txBody>
                    <a:bodyPr/>
                    <a:lstStyle/>
                    <a:p>
                      <a:pPr algn="l" fontAlgn="ctr"/>
                      <a:r>
                        <a:rPr lang="en-US" sz="2800" dirty="0">
                          <a:solidFill>
                            <a:schemeClr val="bg2"/>
                          </a:solidFill>
                          <a:effectLst/>
                          <a:latin typeface="Times New Roman" panose="02020603050405020304" pitchFamily="18" charset="0"/>
                          <a:cs typeface="Times New Roman" panose="02020603050405020304" pitchFamily="18" charset="0"/>
                        </a:rPr>
                        <a:t>239</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6.1</a:t>
                      </a:r>
                    </a:p>
                  </a:txBody>
                  <a:tcPr marL="119879" marR="119879" marT="59939" marB="59939" anchor="ctr"/>
                </a:tc>
                <a:tc>
                  <a:txBody>
                    <a:bodyPr/>
                    <a:lstStyle/>
                    <a:p>
                      <a:pPr algn="l" fontAlgn="ctr"/>
                      <a:r>
                        <a:rPr lang="en-US" sz="2800">
                          <a:solidFill>
                            <a:schemeClr val="bg2"/>
                          </a:solidFill>
                          <a:effectLst/>
                          <a:latin typeface="Times New Roman" panose="02020603050405020304" pitchFamily="18" charset="0"/>
                          <a:cs typeface="Times New Roman" panose="02020603050405020304" pitchFamily="18" charset="0"/>
                        </a:rPr>
                        <a:t>1</a:t>
                      </a:r>
                    </a:p>
                  </a:txBody>
                  <a:tcPr marL="119879" marR="119879" marT="59939" marB="59939" anchor="ctr"/>
                </a:tc>
                <a:tc>
                  <a:txBody>
                    <a:bodyPr/>
                    <a:lstStyle/>
                    <a:p>
                      <a:pPr algn="l" fontAlgn="ctr"/>
                      <a:r>
                        <a:rPr lang="en-US" sz="2800" dirty="0">
                          <a:solidFill>
                            <a:schemeClr val="bg2"/>
                          </a:solidFill>
                          <a:effectLst/>
                          <a:latin typeface="Times New Roman" panose="02020603050405020304" pitchFamily="18" charset="0"/>
                          <a:cs typeface="Times New Roman" panose="02020603050405020304" pitchFamily="18" charset="0"/>
                        </a:rPr>
                        <a:t>M</a:t>
                      </a:r>
                    </a:p>
                  </a:txBody>
                  <a:tcPr marL="119879" marR="119879" marT="59939" marB="59939" anchor="ctr"/>
                </a:tc>
                <a:extLst>
                  <a:ext uri="{0D108BD9-81ED-4DB2-BD59-A6C34878D82A}">
                    <a16:rowId xmlns:a16="http://schemas.microsoft.com/office/drawing/2014/main" val="1916376692"/>
                  </a:ext>
                </a:extLst>
              </a:tr>
            </a:tbl>
          </a:graphicData>
        </a:graphic>
      </p:graphicFrame>
    </p:spTree>
    <p:extLst>
      <p:ext uri="{BB962C8B-B14F-4D97-AF65-F5344CB8AC3E}">
        <p14:creationId xmlns:p14="http://schemas.microsoft.com/office/powerpoint/2010/main" val="4117133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C1D4F3CB-2F7C-40E0-8E8E-5CD233BE6A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576" b="7781"/>
          <a:stretch/>
        </p:blipFill>
        <p:spPr>
          <a:xfrm>
            <a:off x="20" y="10"/>
            <a:ext cx="12191979" cy="6857989"/>
          </a:xfrm>
          <a:prstGeom prst="rect">
            <a:avLst/>
          </a:prstGeom>
        </p:spPr>
      </p:pic>
    </p:spTree>
    <p:extLst>
      <p:ext uri="{BB962C8B-B14F-4D97-AF65-F5344CB8AC3E}">
        <p14:creationId xmlns:p14="http://schemas.microsoft.com/office/powerpoint/2010/main" val="7529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61861DE3-C254-4321-B2D4-9E0A67A080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47" b="11199"/>
          <a:stretch/>
        </p:blipFill>
        <p:spPr>
          <a:xfrm>
            <a:off x="20" y="10"/>
            <a:ext cx="12191979" cy="6857989"/>
          </a:xfrm>
          <a:prstGeom prst="rect">
            <a:avLst/>
          </a:prstGeom>
        </p:spPr>
      </p:pic>
    </p:spTree>
    <p:extLst>
      <p:ext uri="{BB962C8B-B14F-4D97-AF65-F5344CB8AC3E}">
        <p14:creationId xmlns:p14="http://schemas.microsoft.com/office/powerpoint/2010/main" val="2734027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B9E992F8-18EA-446C-BA6B-6C18FE911B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422" b="12919"/>
          <a:stretch/>
        </p:blipFill>
        <p:spPr>
          <a:xfrm>
            <a:off x="20" y="10"/>
            <a:ext cx="12191979" cy="6857989"/>
          </a:xfrm>
          <a:prstGeom prst="rect">
            <a:avLst/>
          </a:prstGeom>
        </p:spPr>
      </p:pic>
    </p:spTree>
    <p:extLst>
      <p:ext uri="{BB962C8B-B14F-4D97-AF65-F5344CB8AC3E}">
        <p14:creationId xmlns:p14="http://schemas.microsoft.com/office/powerpoint/2010/main" val="3023353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FC0F0068-BA57-4376-BF21-7BA7B76A3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969" y="464949"/>
            <a:ext cx="11716719" cy="5889356"/>
          </a:xfrm>
        </p:spPr>
      </p:pic>
    </p:spTree>
    <p:extLst>
      <p:ext uri="{BB962C8B-B14F-4D97-AF65-F5344CB8AC3E}">
        <p14:creationId xmlns:p14="http://schemas.microsoft.com/office/powerpoint/2010/main" val="4293552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9705C136-3B76-4A03-A042-45D21E1C27B3}"/>
              </a:ext>
            </a:extLst>
          </p:cNvPr>
          <p:cNvPicPr>
            <a:picLocks noChangeAspect="1"/>
          </p:cNvPicPr>
          <p:nvPr/>
        </p:nvPicPr>
        <p:blipFill rotWithShape="1">
          <a:blip r:embed="rId2"/>
          <a:srcRect l="11441" r="-1"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76689-88CB-4891-BB3F-16BC8C8A5003}"/>
              </a:ext>
            </a:extLst>
          </p:cNvPr>
          <p:cNvSpPr>
            <a:spLocks noGrp="1"/>
          </p:cNvSpPr>
          <p:nvPr>
            <p:ph type="title"/>
          </p:nvPr>
        </p:nvSpPr>
        <p:spPr>
          <a:xfrm>
            <a:off x="175260" y="487174"/>
            <a:ext cx="5920740" cy="1360898"/>
          </a:xfrm>
        </p:spPr>
        <p:txBody>
          <a:bodyPr>
            <a:normAutofit/>
          </a:bodyPr>
          <a:lstStyle/>
          <a:p>
            <a:pPr algn="ctr"/>
            <a:r>
              <a:rPr lang="en-US" dirty="0">
                <a:latin typeface="Times New Roman" panose="02020603050405020304" pitchFamily="18" charset="0"/>
                <a:cs typeface="Times New Roman" panose="02020603050405020304" pitchFamily="18" charset="0"/>
              </a:rPr>
              <a:t>Data Exploration and Cleaning</a:t>
            </a:r>
          </a:p>
        </p:txBody>
      </p:sp>
      <p:sp>
        <p:nvSpPr>
          <p:cNvPr id="3" name="Content Placeholder 2">
            <a:extLst>
              <a:ext uri="{FF2B5EF4-FFF2-40B4-BE49-F238E27FC236}">
                <a16:creationId xmlns:a16="http://schemas.microsoft.com/office/drawing/2014/main" id="{0D451430-1EAE-43D3-BED0-19A71E732861}"/>
              </a:ext>
            </a:extLst>
          </p:cNvPr>
          <p:cNvSpPr>
            <a:spLocks noGrp="1"/>
          </p:cNvSpPr>
          <p:nvPr>
            <p:ph idx="1"/>
          </p:nvPr>
        </p:nvSpPr>
        <p:spPr>
          <a:xfrm>
            <a:off x="154983" y="2402237"/>
            <a:ext cx="5106925" cy="3769963"/>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The first part of any data analysis or predictive modeling task is an initial </a:t>
            </a:r>
            <a:r>
              <a:rPr lang="en-US" b="1" dirty="0">
                <a:solidFill>
                  <a:srgbClr val="FFC000"/>
                </a:solidFill>
                <a:latin typeface="Times New Roman" panose="02020603050405020304" pitchFamily="18" charset="0"/>
                <a:cs typeface="Times New Roman" panose="02020603050405020304" pitchFamily="18" charset="0"/>
              </a:rPr>
              <a:t>exploration</a:t>
            </a:r>
            <a:r>
              <a:rPr lang="en-US" dirty="0">
                <a:latin typeface="Times New Roman" panose="02020603050405020304" pitchFamily="18" charset="0"/>
                <a:cs typeface="Times New Roman" panose="02020603050405020304" pitchFamily="18" charset="0"/>
              </a:rPr>
              <a:t> of the data. it is important to explore the data before doing any serious analysis, since oddities in the data can cause bugs and muddle your results. </a:t>
            </a:r>
          </a:p>
        </p:txBody>
      </p:sp>
    </p:spTree>
    <p:extLst>
      <p:ext uri="{BB962C8B-B14F-4D97-AF65-F5344CB8AC3E}">
        <p14:creationId xmlns:p14="http://schemas.microsoft.com/office/powerpoint/2010/main" val="3771863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419DBD40-DE10-43F8-A40A-82D7FE44BD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96" b="1765"/>
          <a:stretch/>
        </p:blipFill>
        <p:spPr>
          <a:xfrm>
            <a:off x="20" y="10"/>
            <a:ext cx="12191979" cy="6857989"/>
          </a:xfrm>
          <a:prstGeom prst="rect">
            <a:avLst/>
          </a:prstGeom>
        </p:spPr>
      </p:pic>
    </p:spTree>
    <p:extLst>
      <p:ext uri="{BB962C8B-B14F-4D97-AF65-F5344CB8AC3E}">
        <p14:creationId xmlns:p14="http://schemas.microsoft.com/office/powerpoint/2010/main" val="369836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857855-DF20-4AEC-8BB0-FEB5C398772D}"/>
              </a:ext>
            </a:extLst>
          </p:cNvPr>
          <p:cNvSpPr>
            <a:spLocks noGrp="1"/>
          </p:cNvSpPr>
          <p:nvPr>
            <p:ph type="title"/>
          </p:nvPr>
        </p:nvSpPr>
        <p:spPr>
          <a:xfrm>
            <a:off x="1143000" y="872937"/>
            <a:ext cx="7492285" cy="1360898"/>
          </a:xfrm>
        </p:spPr>
        <p:txBody>
          <a:bodyPr>
            <a:normAutofit/>
          </a:bodyPr>
          <a:lstStyle/>
          <a:p>
            <a:pPr algn="ctr"/>
            <a:r>
              <a:rPr lang="en-US" dirty="0">
                <a:latin typeface="Times New Roman" panose="02020603050405020304" pitchFamily="18" charset="0"/>
                <a:cs typeface="Times New Roman" panose="02020603050405020304" pitchFamily="18" charset="0"/>
              </a:rPr>
              <a:t>NumPy Arrays</a:t>
            </a:r>
          </a:p>
        </p:txBody>
      </p:sp>
      <p:sp>
        <p:nvSpPr>
          <p:cNvPr id="19" name="Content Placeholder 2">
            <a:extLst>
              <a:ext uri="{FF2B5EF4-FFF2-40B4-BE49-F238E27FC236}">
                <a16:creationId xmlns:a16="http://schemas.microsoft.com/office/drawing/2014/main" id="{142008B0-1B84-40C4-A573-2ECB49527FF1}"/>
              </a:ext>
            </a:extLst>
          </p:cNvPr>
          <p:cNvSpPr>
            <a:spLocks noGrp="1"/>
          </p:cNvSpPr>
          <p:nvPr>
            <p:ph idx="1"/>
          </p:nvPr>
        </p:nvSpPr>
        <p:spPr>
          <a:xfrm>
            <a:off x="980187" y="2380784"/>
            <a:ext cx="5115813" cy="4140210"/>
          </a:xfrm>
        </p:spPr>
        <p:txBody>
          <a:bodyPr>
            <a:normAutofit/>
          </a:bodyPr>
          <a:lstStyle/>
          <a:p>
            <a:pPr>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NumPy implements a data structure called the </a:t>
            </a:r>
            <a:r>
              <a:rPr lang="en-US" b="1" dirty="0">
                <a:solidFill>
                  <a:srgbClr val="FFC000"/>
                </a:solidFill>
                <a:latin typeface="Times New Roman" panose="02020603050405020304" pitchFamily="18" charset="0"/>
                <a:cs typeface="Times New Roman" panose="02020603050405020304" pitchFamily="18" charset="0"/>
              </a:rPr>
              <a:t>N-dimensional</a:t>
            </a:r>
            <a:r>
              <a:rPr lang="en-US" dirty="0">
                <a:latin typeface="Times New Roman" panose="02020603050405020304" pitchFamily="18" charset="0"/>
                <a:cs typeface="Times New Roman" panose="02020603050405020304" pitchFamily="18" charset="0"/>
              </a:rPr>
              <a:t> array or </a:t>
            </a:r>
            <a:r>
              <a:rPr lang="en-US" b="1" dirty="0" err="1">
                <a:solidFill>
                  <a:srgbClr val="FFC000"/>
                </a:solidFill>
                <a:latin typeface="Times New Roman" panose="02020603050405020304" pitchFamily="18" charset="0"/>
                <a:cs typeface="Times New Roman" panose="02020603050405020304" pitchFamily="18" charset="0"/>
              </a:rPr>
              <a:t>ndarray</a:t>
            </a:r>
            <a:r>
              <a:rPr lang="en-US" dirty="0">
                <a:latin typeface="Times New Roman" panose="02020603050405020304" pitchFamily="18" charset="0"/>
                <a:cs typeface="Times New Roman" panose="02020603050405020304" pitchFamily="18" charset="0"/>
              </a:rPr>
              <a:t>.</a:t>
            </a:r>
          </a:p>
          <a:p>
            <a:pPr>
              <a:lnSpc>
                <a:spcPct val="110000"/>
              </a:lnSpc>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ndarrays</a:t>
            </a:r>
            <a:r>
              <a:rPr lang="en-US" dirty="0">
                <a:latin typeface="Times New Roman" panose="02020603050405020304" pitchFamily="18" charset="0"/>
                <a:cs typeface="Times New Roman" panose="02020603050405020304" pitchFamily="18" charset="0"/>
              </a:rPr>
              <a:t> are </a:t>
            </a:r>
            <a:r>
              <a:rPr lang="en-US" b="1" dirty="0">
                <a:solidFill>
                  <a:srgbClr val="FFC000"/>
                </a:solidFill>
                <a:latin typeface="Times New Roman" panose="02020603050405020304" pitchFamily="18" charset="0"/>
                <a:cs typeface="Times New Roman" panose="02020603050405020304" pitchFamily="18" charset="0"/>
              </a:rPr>
              <a:t>like lists</a:t>
            </a:r>
            <a:r>
              <a:rPr lang="en-US" dirty="0">
                <a:latin typeface="Times New Roman" panose="02020603050405020304" pitchFamily="18" charset="0"/>
                <a:cs typeface="Times New Roman" panose="02020603050405020304" pitchFamily="18" charset="0"/>
              </a:rPr>
              <a:t> in that they contain a collection of items that </a:t>
            </a:r>
            <a:r>
              <a:rPr lang="en-US" b="1" dirty="0">
                <a:solidFill>
                  <a:srgbClr val="FFC000"/>
                </a:solidFill>
                <a:latin typeface="Times New Roman" panose="02020603050405020304" pitchFamily="18" charset="0"/>
                <a:cs typeface="Times New Roman" panose="02020603050405020304" pitchFamily="18" charset="0"/>
              </a:rPr>
              <a:t>can be accessed via indexes.</a:t>
            </a:r>
          </a:p>
          <a:p>
            <a:pPr>
              <a:lnSpc>
                <a:spcPct val="110000"/>
              </a:lnSpc>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ndarrays</a:t>
            </a:r>
            <a:r>
              <a:rPr lang="en-US" dirty="0">
                <a:latin typeface="Times New Roman" panose="02020603050405020304" pitchFamily="18" charset="0"/>
                <a:cs typeface="Times New Roman" panose="02020603050405020304" pitchFamily="18" charset="0"/>
              </a:rPr>
              <a:t> are </a:t>
            </a:r>
            <a:r>
              <a:rPr lang="en-US" b="1" dirty="0">
                <a:solidFill>
                  <a:srgbClr val="FFC000"/>
                </a:solidFill>
                <a:latin typeface="Times New Roman" panose="02020603050405020304" pitchFamily="18" charset="0"/>
                <a:cs typeface="Times New Roman" panose="02020603050405020304" pitchFamily="18" charset="0"/>
              </a:rPr>
              <a:t>homogeneous</a:t>
            </a:r>
            <a:r>
              <a:rPr lang="en-US" dirty="0">
                <a:latin typeface="Times New Roman" panose="02020603050405020304" pitchFamily="18" charset="0"/>
                <a:cs typeface="Times New Roman" panose="02020603050405020304" pitchFamily="18" charset="0"/>
              </a:rPr>
              <a:t>, meaning they can only contain </a:t>
            </a:r>
            <a:r>
              <a:rPr lang="en-US" b="1" dirty="0">
                <a:solidFill>
                  <a:srgbClr val="FFC000"/>
                </a:solidFill>
                <a:latin typeface="Times New Roman" panose="02020603050405020304" pitchFamily="18" charset="0"/>
                <a:cs typeface="Times New Roman" panose="02020603050405020304" pitchFamily="18" charset="0"/>
              </a:rPr>
              <a:t>objects of the same type</a:t>
            </a:r>
            <a:r>
              <a:rPr lang="en-US" dirty="0">
                <a:solidFill>
                  <a:srgbClr val="FFC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ndarrays</a:t>
            </a:r>
            <a:r>
              <a:rPr lang="en-US" dirty="0">
                <a:latin typeface="Times New Roman" panose="02020603050405020304" pitchFamily="18" charset="0"/>
                <a:cs typeface="Times New Roman" panose="02020603050405020304" pitchFamily="18" charset="0"/>
              </a:rPr>
              <a:t> can be </a:t>
            </a:r>
            <a:r>
              <a:rPr lang="en-US" b="1" dirty="0">
                <a:solidFill>
                  <a:srgbClr val="FFC000"/>
                </a:solidFill>
                <a:latin typeface="Times New Roman" panose="02020603050405020304" pitchFamily="18" charset="0"/>
                <a:cs typeface="Times New Roman" panose="02020603050405020304" pitchFamily="18" charset="0"/>
              </a:rPr>
              <a:t>multi-dimensional</a:t>
            </a:r>
            <a:r>
              <a:rPr lang="en-US" dirty="0">
                <a:latin typeface="Times New Roman" panose="02020603050405020304" pitchFamily="18" charset="0"/>
                <a:cs typeface="Times New Roman" panose="02020603050405020304" pitchFamily="18" charset="0"/>
              </a:rPr>
              <a:t>, making it easy to store </a:t>
            </a:r>
            <a:r>
              <a:rPr lang="en-US" b="1" dirty="0">
                <a:solidFill>
                  <a:srgbClr val="FFC000"/>
                </a:solidFill>
                <a:latin typeface="Times New Roman" panose="02020603050405020304" pitchFamily="18" charset="0"/>
                <a:cs typeface="Times New Roman" panose="02020603050405020304" pitchFamily="18" charset="0"/>
              </a:rPr>
              <a:t>2-dimensional tables</a:t>
            </a:r>
            <a:r>
              <a:rPr lang="en-US" dirty="0">
                <a:latin typeface="Times New Roman" panose="02020603050405020304" pitchFamily="18" charset="0"/>
                <a:cs typeface="Times New Roman" panose="02020603050405020304" pitchFamily="18" charset="0"/>
              </a:rPr>
              <a:t> or </a:t>
            </a:r>
            <a:r>
              <a:rPr lang="en-US" b="1" dirty="0">
                <a:solidFill>
                  <a:srgbClr val="FFC000"/>
                </a:solidFill>
                <a:latin typeface="Times New Roman" panose="02020603050405020304" pitchFamily="18" charset="0"/>
                <a:cs typeface="Times New Roman" panose="02020603050405020304" pitchFamily="18" charset="0"/>
              </a:rPr>
              <a:t>matrices</a:t>
            </a:r>
            <a:r>
              <a:rPr lang="en-US" dirty="0">
                <a:latin typeface="Times New Roman" panose="02020603050405020304" pitchFamily="18" charset="0"/>
                <a:cs typeface="Times New Roman" panose="02020603050405020304" pitchFamily="18" charset="0"/>
              </a:rPr>
              <a:t>.</a:t>
            </a:r>
          </a:p>
        </p:txBody>
      </p:sp>
      <p:pic>
        <p:nvPicPr>
          <p:cNvPr id="7" name="Graphic 6" descr="Table">
            <a:extLst>
              <a:ext uri="{FF2B5EF4-FFF2-40B4-BE49-F238E27FC236}">
                <a16:creationId xmlns:a16="http://schemas.microsoft.com/office/drawing/2014/main" id="{7485ADBF-503B-4B01-A430-EEA08B956B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2550" y="3428999"/>
            <a:ext cx="2785533" cy="2785533"/>
          </a:xfrm>
          <a:prstGeom prst="rect">
            <a:avLst/>
          </a:prstGeom>
        </p:spPr>
      </p:pic>
    </p:spTree>
    <p:extLst>
      <p:ext uri="{BB962C8B-B14F-4D97-AF65-F5344CB8AC3E}">
        <p14:creationId xmlns:p14="http://schemas.microsoft.com/office/powerpoint/2010/main" val="216886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7">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F97C4-4DEA-4BEB-A9E4-CD53EBAC9633}"/>
              </a:ext>
            </a:extLst>
          </p:cNvPr>
          <p:cNvSpPr>
            <a:spLocks noGrp="1"/>
          </p:cNvSpPr>
          <p:nvPr>
            <p:ph type="title"/>
          </p:nvPr>
        </p:nvSpPr>
        <p:spPr>
          <a:xfrm>
            <a:off x="693550" y="685801"/>
            <a:ext cx="5920740" cy="1360898"/>
          </a:xfrm>
        </p:spPr>
        <p:txBody>
          <a:bodyPr>
            <a:normAutofit/>
          </a:bodyPr>
          <a:lstStyle/>
          <a:p>
            <a:r>
              <a:rPr lang="en-US" dirty="0">
                <a:latin typeface="Times New Roman" panose="02020603050405020304" pitchFamily="18" charset="0"/>
                <a:cs typeface="Times New Roman" panose="02020603050405020304" pitchFamily="18" charset="0"/>
              </a:rPr>
              <a:t>Data Exploration and Cleaning (Cont.)</a:t>
            </a:r>
            <a:endParaRPr lang="en-US" dirty="0"/>
          </a:p>
        </p:txBody>
      </p:sp>
      <p:sp>
        <p:nvSpPr>
          <p:cNvPr id="3" name="Content Placeholder 2">
            <a:extLst>
              <a:ext uri="{FF2B5EF4-FFF2-40B4-BE49-F238E27FC236}">
                <a16:creationId xmlns:a16="http://schemas.microsoft.com/office/drawing/2014/main" id="{9097B790-0921-4EBA-9847-0F0AC07ACC20}"/>
              </a:ext>
            </a:extLst>
          </p:cNvPr>
          <p:cNvSpPr>
            <a:spLocks noGrp="1"/>
          </p:cNvSpPr>
          <p:nvPr>
            <p:ph idx="1"/>
          </p:nvPr>
        </p:nvSpPr>
        <p:spPr>
          <a:xfrm>
            <a:off x="464949" y="2332028"/>
            <a:ext cx="4633993" cy="3840171"/>
          </a:xfrm>
        </p:spPr>
        <p:txBody>
          <a:bodyPr>
            <a:normAutofit/>
          </a:bodyPr>
          <a:lstStyle/>
          <a:p>
            <a:pPr marL="0" indent="0">
              <a:lnSpc>
                <a:spcPct val="110000"/>
              </a:lnSpc>
              <a:buNone/>
            </a:pPr>
            <a:r>
              <a:rPr lang="en-US">
                <a:latin typeface="Times New Roman" panose="02020603050405020304" pitchFamily="18" charset="0"/>
                <a:cs typeface="Times New Roman" panose="02020603050405020304" pitchFamily="18" charset="0"/>
              </a:rPr>
              <a:t>After looking at the data for the first time, you should ask yourself a few questions:</a:t>
            </a:r>
          </a:p>
          <a:p>
            <a:pPr>
              <a:lnSpc>
                <a:spcPct val="11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Do I need all the variables?</a:t>
            </a:r>
          </a:p>
          <a:p>
            <a:pPr>
              <a:lnSpc>
                <a:spcPct val="11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Should I transform any variables?</a:t>
            </a:r>
          </a:p>
          <a:p>
            <a:pPr>
              <a:lnSpc>
                <a:spcPct val="11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Are there NA values, outliers or other strange values?</a:t>
            </a:r>
          </a:p>
          <a:p>
            <a:pPr>
              <a:lnSpc>
                <a:spcPct val="110000"/>
              </a:lnSpc>
              <a:buFont typeface="Wingdings" panose="05000000000000000000" pitchFamily="2" charset="2"/>
              <a:buChar char="§"/>
            </a:pPr>
            <a:r>
              <a:rPr lang="en-US">
                <a:latin typeface="Times New Roman" panose="02020603050405020304" pitchFamily="18" charset="0"/>
                <a:cs typeface="Times New Roman" panose="02020603050405020304" pitchFamily="18" charset="0"/>
              </a:rPr>
              <a:t>Should I create new variables?</a:t>
            </a:r>
            <a:endParaRPr lang="en-US" dirty="0">
              <a:latin typeface="Times New Roman" panose="02020603050405020304" pitchFamily="18" charset="0"/>
              <a:cs typeface="Times New Roman" panose="02020603050405020304" pitchFamily="18" charset="0"/>
            </a:endParaRPr>
          </a:p>
        </p:txBody>
      </p:sp>
      <p:pic>
        <p:nvPicPr>
          <p:cNvPr id="5" name="Picture 4" descr="Light bulb on yellow background with sketched light beams and cord">
            <a:extLst>
              <a:ext uri="{FF2B5EF4-FFF2-40B4-BE49-F238E27FC236}">
                <a16:creationId xmlns:a16="http://schemas.microsoft.com/office/drawing/2014/main" id="{A717A25A-286F-4408-882E-A634A7CE3075}"/>
              </a:ext>
            </a:extLst>
          </p:cNvPr>
          <p:cNvPicPr>
            <a:picLocks noChangeAspect="1"/>
          </p:cNvPicPr>
          <p:nvPr/>
        </p:nvPicPr>
        <p:blipFill rotWithShape="1">
          <a:blip r:embed="rId2">
            <a:alphaModFix/>
          </a:blip>
          <a:srcRect l="28212" r="9806"/>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107727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0EAC94D1-AD84-4D70-B628-90BBA98547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3" b="5998"/>
          <a:stretch/>
        </p:blipFill>
        <p:spPr>
          <a:xfrm>
            <a:off x="20" y="10"/>
            <a:ext cx="12191979" cy="6857989"/>
          </a:xfrm>
          <a:prstGeom prst="rect">
            <a:avLst/>
          </a:prstGeom>
        </p:spPr>
      </p:pic>
    </p:spTree>
    <p:extLst>
      <p:ext uri="{BB962C8B-B14F-4D97-AF65-F5344CB8AC3E}">
        <p14:creationId xmlns:p14="http://schemas.microsoft.com/office/powerpoint/2010/main" val="1879066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17A8-B112-49A0-8243-C494A709429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Do I Need All of the Variables?</a:t>
            </a:r>
          </a:p>
        </p:txBody>
      </p:sp>
      <p:sp>
        <p:nvSpPr>
          <p:cNvPr id="3" name="Content Placeholder 2">
            <a:extLst>
              <a:ext uri="{FF2B5EF4-FFF2-40B4-BE49-F238E27FC236}">
                <a16:creationId xmlns:a16="http://schemas.microsoft.com/office/drawing/2014/main" id="{BCC2C460-0131-4830-9F0F-28658CE11502}"/>
              </a:ext>
            </a:extLst>
          </p:cNvPr>
          <p:cNvSpPr>
            <a:spLocks noGrp="1"/>
          </p:cNvSpPr>
          <p:nvPr>
            <p:ph idx="1"/>
          </p:nvPr>
        </p:nvSpPr>
        <p:spPr>
          <a:xfrm>
            <a:off x="1143000" y="2053318"/>
            <a:ext cx="9905999" cy="4265839"/>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goal is to use the training data to predict whether passengers of the titanic listed in a second data set survived or not.</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t>
            </a:r>
            <a:r>
              <a:rPr lang="en-US" b="1" dirty="0" err="1">
                <a:solidFill>
                  <a:srgbClr val="FFC000"/>
                </a:solidFill>
                <a:latin typeface="Times New Roman" panose="02020603050405020304" pitchFamily="18" charset="0"/>
                <a:cs typeface="Times New Roman" panose="02020603050405020304" pitchFamily="18" charset="0"/>
              </a:rPr>
              <a:t>PassengerId</a:t>
            </a:r>
            <a:r>
              <a:rPr lang="en-US" dirty="0">
                <a:latin typeface="Times New Roman" panose="02020603050405020304" pitchFamily="18" charset="0"/>
                <a:cs typeface="Times New Roman" panose="02020603050405020304" pitchFamily="18" charset="0"/>
              </a:rPr>
              <a:t>" is just a number assigned to each passenger. It is nothing more than an arbitrary identifier.</a:t>
            </a:r>
          </a:p>
          <a:p>
            <a:pPr algn="justLow">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a:t>
            </a:r>
            <a:r>
              <a:rPr lang="en-US" b="1" i="0" dirty="0">
                <a:solidFill>
                  <a:srgbClr val="FFC000"/>
                </a:solidFill>
                <a:effectLst/>
                <a:latin typeface="Times New Roman" panose="02020603050405020304" pitchFamily="18" charset="0"/>
                <a:cs typeface="Times New Roman" panose="02020603050405020304" pitchFamily="18" charset="0"/>
              </a:rPr>
              <a:t>Survived</a:t>
            </a:r>
            <a:r>
              <a:rPr lang="en-US" b="0" i="0" dirty="0">
                <a:effectLst/>
                <a:latin typeface="Times New Roman" panose="02020603050405020304" pitchFamily="18" charset="0"/>
                <a:cs typeface="Times New Roman" panose="02020603050405020304" pitchFamily="18" charset="0"/>
              </a:rPr>
              <a:t>" indicates whether each passenger lived or died. Since predicting survival is our goal, we need to keep it.</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Features that describe passengers numerically or group them into a few broad categories could be useful for predicting survival. The variables </a:t>
            </a:r>
            <a:r>
              <a:rPr lang="en-US" b="1" dirty="0" err="1">
                <a:solidFill>
                  <a:srgbClr val="FFC000"/>
                </a:solidFill>
                <a:latin typeface="Times New Roman" panose="02020603050405020304" pitchFamily="18" charset="0"/>
                <a:cs typeface="Times New Roman" panose="02020603050405020304" pitchFamily="18" charset="0"/>
              </a:rPr>
              <a:t>Pclass</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Sex</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Age</a:t>
            </a:r>
            <a:r>
              <a:rPr lang="en-US" dirty="0">
                <a:latin typeface="Times New Roman" panose="02020603050405020304" pitchFamily="18" charset="0"/>
                <a:cs typeface="Times New Roman" panose="02020603050405020304" pitchFamily="18" charset="0"/>
              </a:rPr>
              <a:t>, </a:t>
            </a:r>
            <a:r>
              <a:rPr lang="en-US" b="1" dirty="0" err="1">
                <a:solidFill>
                  <a:srgbClr val="FFC000"/>
                </a:solidFill>
                <a:latin typeface="Times New Roman" panose="02020603050405020304" pitchFamily="18" charset="0"/>
                <a:cs typeface="Times New Roman" panose="02020603050405020304" pitchFamily="18" charset="0"/>
              </a:rPr>
              <a:t>SibSp</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Parch</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Fare</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Embarked</a:t>
            </a:r>
            <a:r>
              <a:rPr lang="en-US" dirty="0">
                <a:latin typeface="Times New Roman" panose="02020603050405020304" pitchFamily="18" charset="0"/>
                <a:cs typeface="Times New Roman" panose="02020603050405020304" pitchFamily="18" charset="0"/>
              </a:rPr>
              <a:t> appear to fit this description, so let's keep all of them.</a:t>
            </a:r>
          </a:p>
        </p:txBody>
      </p:sp>
    </p:spTree>
    <p:extLst>
      <p:ext uri="{BB962C8B-B14F-4D97-AF65-F5344CB8AC3E}">
        <p14:creationId xmlns:p14="http://schemas.microsoft.com/office/powerpoint/2010/main" val="297288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07D6-8F7F-4302-B2D5-23F45DD3C8B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Do I Need All of the Variables? (Cont.)</a:t>
            </a:r>
            <a:endParaRPr lang="en-US" dirty="0"/>
          </a:p>
        </p:txBody>
      </p:sp>
      <p:sp>
        <p:nvSpPr>
          <p:cNvPr id="3" name="Content Placeholder 2">
            <a:extLst>
              <a:ext uri="{FF2B5EF4-FFF2-40B4-BE49-F238E27FC236}">
                <a16:creationId xmlns:a16="http://schemas.microsoft.com/office/drawing/2014/main" id="{0B9249D9-D8CB-4129-83BE-F5329B4C0D64}"/>
              </a:ext>
            </a:extLst>
          </p:cNvPr>
          <p:cNvSpPr>
            <a:spLocks noGrp="1"/>
          </p:cNvSpPr>
          <p:nvPr>
            <p:ph idx="1"/>
          </p:nvPr>
        </p:nvSpPr>
        <p:spPr/>
        <p:txBody>
          <a:bodyPr/>
          <a:lstStyle/>
          <a:p>
            <a:pPr algn="justLow"/>
            <a:r>
              <a:rPr lang="en-US" dirty="0">
                <a:latin typeface="Times New Roman" panose="02020603050405020304" pitchFamily="18" charset="0"/>
                <a:cs typeface="Times New Roman" panose="02020603050405020304" pitchFamily="18" charset="0"/>
              </a:rPr>
              <a:t>the </a:t>
            </a:r>
            <a:r>
              <a:rPr lang="en-US" b="1" dirty="0">
                <a:solidFill>
                  <a:srgbClr val="FFC000"/>
                </a:solidFill>
                <a:latin typeface="Times New Roman" panose="02020603050405020304" pitchFamily="18" charset="0"/>
                <a:cs typeface="Times New Roman" panose="02020603050405020304" pitchFamily="18" charset="0"/>
              </a:rPr>
              <a:t>Name</a:t>
            </a:r>
            <a:r>
              <a:rPr lang="en-US" dirty="0">
                <a:latin typeface="Times New Roman" panose="02020603050405020304" pitchFamily="18" charset="0"/>
                <a:cs typeface="Times New Roman" panose="02020603050405020304" pitchFamily="18" charset="0"/>
              </a:rPr>
              <a:t> variable has 889 unique values. Since there are 889 rows in the data set we know each name is </a:t>
            </a:r>
            <a:r>
              <a:rPr lang="en-US" b="1" dirty="0">
                <a:solidFill>
                  <a:srgbClr val="FFC000"/>
                </a:solidFill>
                <a:latin typeface="Times New Roman" panose="02020603050405020304" pitchFamily="18" charset="0"/>
                <a:cs typeface="Times New Roman" panose="02020603050405020304" pitchFamily="18" charset="0"/>
              </a:rPr>
              <a:t>unique</a:t>
            </a:r>
            <a:r>
              <a:rPr lang="en-US" dirty="0">
                <a:latin typeface="Times New Roman" panose="02020603050405020304" pitchFamily="18" charset="0"/>
                <a:cs typeface="Times New Roman" panose="02020603050405020304" pitchFamily="18" charset="0"/>
              </a:rPr>
              <a:t>.</a:t>
            </a:r>
          </a:p>
          <a:p>
            <a:pPr algn="justLow"/>
            <a:r>
              <a:rPr lang="en-US" dirty="0">
                <a:latin typeface="Times New Roman" panose="02020603050405020304" pitchFamily="18" charset="0"/>
                <a:cs typeface="Times New Roman" panose="02020603050405020304" pitchFamily="18" charset="0"/>
              </a:rPr>
              <a:t>the Name variable </a:t>
            </a:r>
            <a:r>
              <a:rPr lang="en-US" b="1" dirty="0">
                <a:solidFill>
                  <a:srgbClr val="FFC000"/>
                </a:solidFill>
                <a:latin typeface="Times New Roman" panose="02020603050405020304" pitchFamily="18" charset="0"/>
                <a:cs typeface="Times New Roman" panose="02020603050405020304" pitchFamily="18" charset="0"/>
              </a:rPr>
              <a:t>could be removed</a:t>
            </a:r>
            <a:r>
              <a:rPr lang="en-US" dirty="0">
                <a:latin typeface="Times New Roman" panose="02020603050405020304" pitchFamily="18" charset="0"/>
                <a:cs typeface="Times New Roman" panose="02020603050405020304" pitchFamily="18" charset="0"/>
              </a:rPr>
              <a:t>. On the other hand, it can be nice to have some way to </a:t>
            </a:r>
            <a:r>
              <a:rPr lang="en-US" b="1" dirty="0">
                <a:solidFill>
                  <a:srgbClr val="FFC000"/>
                </a:solidFill>
                <a:latin typeface="Times New Roman" panose="02020603050405020304" pitchFamily="18" charset="0"/>
                <a:cs typeface="Times New Roman" panose="02020603050405020304" pitchFamily="18" charset="0"/>
              </a:rPr>
              <a:t>uniquely identify cases </a:t>
            </a:r>
            <a:r>
              <a:rPr lang="en-US" dirty="0">
                <a:latin typeface="Times New Roman" panose="02020603050405020304" pitchFamily="18" charset="0"/>
                <a:cs typeface="Times New Roman" panose="02020603050405020304" pitchFamily="18" charset="0"/>
              </a:rPr>
              <a:t>and names are interesting from a personal and historical perspective, so let's keep Name</a:t>
            </a:r>
          </a:p>
        </p:txBody>
      </p:sp>
    </p:spTree>
    <p:extLst>
      <p:ext uri="{BB962C8B-B14F-4D97-AF65-F5344CB8AC3E}">
        <p14:creationId xmlns:p14="http://schemas.microsoft.com/office/powerpoint/2010/main" val="3950673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43D80-4F2B-453F-9DBE-F91EA371C13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Do I Need All of the Variables? (Cont.)</a:t>
            </a:r>
            <a:endParaRPr lang="en-US" dirty="0"/>
          </a:p>
        </p:txBody>
      </p:sp>
      <p:sp>
        <p:nvSpPr>
          <p:cNvPr id="3" name="Content Placeholder 2">
            <a:extLst>
              <a:ext uri="{FF2B5EF4-FFF2-40B4-BE49-F238E27FC236}">
                <a16:creationId xmlns:a16="http://schemas.microsoft.com/office/drawing/2014/main" id="{FFBFAD41-5961-4DFF-AFDB-7488F111453F}"/>
              </a:ext>
            </a:extLst>
          </p:cNvPr>
          <p:cNvSpPr>
            <a:spLocks noGrp="1"/>
          </p:cNvSpPr>
          <p:nvPr>
            <p:ph idx="1"/>
          </p:nvPr>
        </p:nvSpPr>
        <p:spPr/>
        <p:txBody>
          <a:bodyPr/>
          <a:lstStyle/>
          <a:p>
            <a:pPr algn="justLow">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Ticket</a:t>
            </a:r>
            <a:r>
              <a:rPr lang="en-US" dirty="0">
                <a:latin typeface="Times New Roman" panose="02020603050405020304" pitchFamily="18" charset="0"/>
                <a:cs typeface="Times New Roman" panose="02020603050405020304" pitchFamily="18" charset="0"/>
              </a:rPr>
              <a:t> has 680 unique values: almost as many as there are passengers. Categorical variables with almost as many levels as there are records are often </a:t>
            </a:r>
            <a:r>
              <a:rPr lang="en-US" b="1" dirty="0">
                <a:solidFill>
                  <a:srgbClr val="FFC000"/>
                </a:solidFill>
                <a:latin typeface="Times New Roman" panose="02020603050405020304" pitchFamily="18" charset="0"/>
                <a:cs typeface="Times New Roman" panose="02020603050405020304" pitchFamily="18" charset="0"/>
              </a:rPr>
              <a:t>not very useful </a:t>
            </a:r>
            <a:r>
              <a:rPr lang="en-US" dirty="0">
                <a:latin typeface="Times New Roman" panose="02020603050405020304" pitchFamily="18" charset="0"/>
                <a:cs typeface="Times New Roman" panose="02020603050405020304" pitchFamily="18" charset="0"/>
              </a:rPr>
              <a:t>for prediction.</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The ticket numbers don't appear to follow any logical pattern we could use for grouping. Let's </a:t>
            </a:r>
            <a:r>
              <a:rPr lang="en-US" b="1" dirty="0">
                <a:solidFill>
                  <a:srgbClr val="FFC000"/>
                </a:solidFill>
                <a:latin typeface="Times New Roman" panose="02020603050405020304" pitchFamily="18" charset="0"/>
                <a:cs typeface="Times New Roman" panose="02020603050405020304" pitchFamily="18" charset="0"/>
              </a:rPr>
              <a:t>remove</a:t>
            </a:r>
            <a:r>
              <a:rPr lang="en-US" dirty="0">
                <a:latin typeface="Times New Roman" panose="02020603050405020304" pitchFamily="18" charset="0"/>
                <a:cs typeface="Times New Roman" panose="02020603050405020304" pitchFamily="18" charset="0"/>
              </a:rPr>
              <a:t> it</a:t>
            </a:r>
          </a:p>
          <a:p>
            <a:pPr algn="justLow">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Cabin</a:t>
            </a:r>
            <a:r>
              <a:rPr lang="en-US" dirty="0">
                <a:latin typeface="Times New Roman" panose="02020603050405020304" pitchFamily="18" charset="0"/>
                <a:cs typeface="Times New Roman" panose="02020603050405020304" pitchFamily="18" charset="0"/>
              </a:rPr>
              <a:t> also has 145 unique values, which indicates it may not be particularly useful for prediction. On the other hand, the names of the levels for the cabin variable seem to have a </a:t>
            </a:r>
            <a:r>
              <a:rPr lang="en-US" b="1" dirty="0">
                <a:solidFill>
                  <a:srgbClr val="FFC000"/>
                </a:solidFill>
                <a:latin typeface="Times New Roman" panose="02020603050405020304" pitchFamily="18" charset="0"/>
                <a:cs typeface="Times New Roman" panose="02020603050405020304" pitchFamily="18" charset="0"/>
              </a:rPr>
              <a:t>regular structure</a:t>
            </a:r>
            <a:r>
              <a:rPr lang="en-US" dirty="0">
                <a:latin typeface="Times New Roman" panose="02020603050405020304" pitchFamily="18" charset="0"/>
                <a:cs typeface="Times New Roman" panose="02020603050405020304" pitchFamily="18" charset="0"/>
              </a:rPr>
              <a:t>: each starts with a </a:t>
            </a:r>
            <a:r>
              <a:rPr lang="en-US" b="1" dirty="0">
                <a:solidFill>
                  <a:srgbClr val="FFC000"/>
                </a:solidFill>
                <a:latin typeface="Times New Roman" panose="02020603050405020304" pitchFamily="18" charset="0"/>
                <a:cs typeface="Times New Roman" panose="02020603050405020304" pitchFamily="18" charset="0"/>
              </a:rPr>
              <a:t>capital letter followed by a number</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0536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5409-DCE6-45D1-80F6-2FD5A78F49B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Should I Transform Any Variables?</a:t>
            </a:r>
          </a:p>
        </p:txBody>
      </p:sp>
      <p:sp>
        <p:nvSpPr>
          <p:cNvPr id="3" name="Content Placeholder 2">
            <a:extLst>
              <a:ext uri="{FF2B5EF4-FFF2-40B4-BE49-F238E27FC236}">
                <a16:creationId xmlns:a16="http://schemas.microsoft.com/office/drawing/2014/main" id="{C4896986-85FA-4A20-A18C-F46658289DDE}"/>
              </a:ext>
            </a:extLst>
          </p:cNvPr>
          <p:cNvSpPr>
            <a:spLocks noGrp="1"/>
          </p:cNvSpPr>
          <p:nvPr>
            <p:ph idx="1"/>
          </p:nvPr>
        </p:nvSpPr>
        <p:spPr>
          <a:xfrm>
            <a:off x="1143000" y="2128836"/>
            <a:ext cx="9905999" cy="4129089"/>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When you first load a data set, some of the variables may be </a:t>
            </a:r>
            <a:r>
              <a:rPr lang="en-US" b="1" dirty="0">
                <a:solidFill>
                  <a:srgbClr val="FFC000"/>
                </a:solidFill>
                <a:latin typeface="Times New Roman" panose="02020603050405020304" pitchFamily="18" charset="0"/>
                <a:cs typeface="Times New Roman" panose="02020603050405020304" pitchFamily="18" charset="0"/>
              </a:rPr>
              <a:t>encoded</a:t>
            </a:r>
            <a:r>
              <a:rPr lang="en-US" dirty="0">
                <a:latin typeface="Times New Roman" panose="02020603050405020304" pitchFamily="18" charset="0"/>
                <a:cs typeface="Times New Roman" panose="02020603050405020304" pitchFamily="18" charset="0"/>
              </a:rPr>
              <a:t> as data types that </a:t>
            </a:r>
            <a:r>
              <a:rPr lang="en-US" b="1" dirty="0">
                <a:solidFill>
                  <a:srgbClr val="FFC000"/>
                </a:solidFill>
                <a:latin typeface="Times New Roman" panose="02020603050405020304" pitchFamily="18" charset="0"/>
                <a:cs typeface="Times New Roman" panose="02020603050405020304" pitchFamily="18" charset="0"/>
              </a:rPr>
              <a:t>don't fit well</a:t>
            </a:r>
            <a:r>
              <a:rPr lang="en-US" dirty="0">
                <a:latin typeface="Times New Roman" panose="02020603050405020304" pitchFamily="18" charset="0"/>
                <a:cs typeface="Times New Roman" panose="02020603050405020304" pitchFamily="18" charset="0"/>
              </a:rPr>
              <a:t> with what the data really is or what it means.</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Variables that indicate a state or the presence or absence of something with the numbers </a:t>
            </a:r>
            <a:r>
              <a:rPr lang="en-US" b="1" dirty="0">
                <a:solidFill>
                  <a:srgbClr val="FFC000"/>
                </a:solidFill>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are sometimes called </a:t>
            </a:r>
            <a:r>
              <a:rPr lang="en-US" b="1" dirty="0">
                <a:solidFill>
                  <a:srgbClr val="FFC000"/>
                </a:solidFill>
                <a:latin typeface="Times New Roman" panose="02020603050405020304" pitchFamily="18" charset="0"/>
                <a:cs typeface="Times New Roman" panose="02020603050405020304" pitchFamily="18" charset="0"/>
              </a:rPr>
              <a:t>indicator variables </a:t>
            </a:r>
            <a:r>
              <a:rPr lang="en-US" dirty="0">
                <a:latin typeface="Times New Roman" panose="02020603050405020304" pitchFamily="18" charset="0"/>
                <a:cs typeface="Times New Roman" panose="02020603050405020304" pitchFamily="18" charset="0"/>
              </a:rPr>
              <a:t>or </a:t>
            </a:r>
            <a:r>
              <a:rPr lang="en-US" b="1" dirty="0">
                <a:solidFill>
                  <a:srgbClr val="FFC000"/>
                </a:solidFill>
                <a:latin typeface="Times New Roman" panose="02020603050405020304" pitchFamily="18" charset="0"/>
                <a:cs typeface="Times New Roman" panose="02020603050405020304" pitchFamily="18" charset="0"/>
              </a:rPr>
              <a:t>dummy variables.</a:t>
            </a:r>
          </a:p>
          <a:p>
            <a:pPr algn="justLow">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Survived</a:t>
            </a:r>
            <a:r>
              <a:rPr lang="en-US" dirty="0">
                <a:latin typeface="Times New Roman" panose="02020603050405020304" pitchFamily="18" charset="0"/>
                <a:cs typeface="Times New Roman" panose="02020603050405020304" pitchFamily="18" charset="0"/>
              </a:rPr>
              <a:t> is just an integer variable that takes on the value </a:t>
            </a:r>
            <a:r>
              <a:rPr lang="en-US" b="1" dirty="0">
                <a:solidFill>
                  <a:srgbClr val="FFC000"/>
                </a:solidFill>
                <a:latin typeface="Times New Roman" panose="02020603050405020304" pitchFamily="18" charset="0"/>
                <a:cs typeface="Times New Roman" panose="02020603050405020304" pitchFamily="18" charset="0"/>
              </a:rPr>
              <a:t>0 or 1 </a:t>
            </a:r>
            <a:r>
              <a:rPr lang="en-US" dirty="0">
                <a:latin typeface="Times New Roman" panose="02020603050405020304" pitchFamily="18" charset="0"/>
                <a:cs typeface="Times New Roman" panose="02020603050405020304" pitchFamily="18" charset="0"/>
              </a:rPr>
              <a:t>depending on whether a passenger </a:t>
            </a:r>
            <a:r>
              <a:rPr lang="en-US" b="1" dirty="0">
                <a:solidFill>
                  <a:srgbClr val="FFC000"/>
                </a:solidFill>
                <a:latin typeface="Times New Roman" panose="02020603050405020304" pitchFamily="18" charset="0"/>
                <a:cs typeface="Times New Roman" panose="02020603050405020304" pitchFamily="18" charset="0"/>
              </a:rPr>
              <a:t>died</a:t>
            </a:r>
            <a:r>
              <a:rPr lang="en-US" dirty="0">
                <a:latin typeface="Times New Roman" panose="02020603050405020304" pitchFamily="18" charset="0"/>
                <a:cs typeface="Times New Roman" panose="02020603050405020304" pitchFamily="18" charset="0"/>
              </a:rPr>
              <a:t> or </a:t>
            </a:r>
            <a:r>
              <a:rPr lang="en-US" b="1" dirty="0">
                <a:solidFill>
                  <a:srgbClr val="FFC000"/>
                </a:solidFill>
                <a:latin typeface="Times New Roman" panose="02020603050405020304" pitchFamily="18" charset="0"/>
                <a:cs typeface="Times New Roman" panose="02020603050405020304" pitchFamily="18" charset="0"/>
              </a:rPr>
              <a:t>survived</a:t>
            </a:r>
            <a:r>
              <a:rPr lang="en-US" dirty="0">
                <a:latin typeface="Times New Roman" panose="02020603050405020304" pitchFamily="18" charset="0"/>
                <a:cs typeface="Times New Roman" panose="02020603050405020304" pitchFamily="18" charset="0"/>
              </a:rPr>
              <a:t>, respectively. However,  the predictions need to be encoded as 0 or 1.</a:t>
            </a:r>
          </a:p>
          <a:p>
            <a:pPr algn="justLow">
              <a:buFont typeface="Wingdings" panose="05000000000000000000" pitchFamily="2" charset="2"/>
              <a:buChar char="§"/>
            </a:pPr>
            <a:r>
              <a:rPr lang="en-US" b="1" dirty="0" err="1">
                <a:solidFill>
                  <a:srgbClr val="FFC000"/>
                </a:solidFill>
                <a:latin typeface="Times New Roman" panose="02020603050405020304" pitchFamily="18" charset="0"/>
                <a:cs typeface="Times New Roman" panose="02020603050405020304" pitchFamily="18" charset="0"/>
              </a:rPr>
              <a:t>Pclass</a:t>
            </a:r>
            <a:r>
              <a:rPr lang="en-US" dirty="0">
                <a:latin typeface="Times New Roman" panose="02020603050405020304" pitchFamily="18" charset="0"/>
                <a:cs typeface="Times New Roman" panose="02020603050405020304" pitchFamily="18" charset="0"/>
              </a:rPr>
              <a:t> is an integer that indicates a passenger's class, with </a:t>
            </a:r>
            <a:r>
              <a:rPr lang="en-US" b="1" dirty="0">
                <a:solidFill>
                  <a:srgbClr val="FFC000"/>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being first class, </a:t>
            </a:r>
            <a:r>
              <a:rPr lang="en-US" b="1" dirty="0">
                <a:solidFill>
                  <a:srgbClr val="FFC000"/>
                </a:solidFill>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being second class and </a:t>
            </a:r>
            <a:r>
              <a:rPr lang="en-US" b="1" dirty="0">
                <a:solidFill>
                  <a:srgbClr val="FFC000"/>
                </a:solidFill>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being third class.</a:t>
            </a:r>
          </a:p>
          <a:p>
            <a:pPr algn="justLow">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34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Text&#10;&#10;Description automatically generated">
            <a:extLst>
              <a:ext uri="{FF2B5EF4-FFF2-40B4-BE49-F238E27FC236}">
                <a16:creationId xmlns:a16="http://schemas.microsoft.com/office/drawing/2014/main" id="{66E5B7F3-7656-4E25-8D6D-EAF0154E8D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69" b="1295"/>
          <a:stretch/>
        </p:blipFill>
        <p:spPr>
          <a:xfrm>
            <a:off x="20" y="10"/>
            <a:ext cx="12191979" cy="6857989"/>
          </a:xfrm>
          <a:prstGeom prst="rect">
            <a:avLst/>
          </a:prstGeom>
        </p:spPr>
      </p:pic>
    </p:spTree>
    <p:extLst>
      <p:ext uri="{BB962C8B-B14F-4D97-AF65-F5344CB8AC3E}">
        <p14:creationId xmlns:p14="http://schemas.microsoft.com/office/powerpoint/2010/main" val="134931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6F93FC4C-377F-4583-9060-904A32358BEC}"/>
              </a:ext>
            </a:extLst>
          </p:cNvPr>
          <p:cNvPicPr>
            <a:picLocks noChangeAspect="1"/>
          </p:cNvPicPr>
          <p:nvPr/>
        </p:nvPicPr>
        <p:blipFill rotWithShape="1">
          <a:blip r:embed="rId2"/>
          <a:srcRect l="495"/>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FD669-B5CE-4758-AFD9-49B67E5DD1FA}"/>
              </a:ext>
            </a:extLst>
          </p:cNvPr>
          <p:cNvSpPr>
            <a:spLocks noGrp="1"/>
          </p:cNvSpPr>
          <p:nvPr>
            <p:ph type="title"/>
          </p:nvPr>
        </p:nvSpPr>
        <p:spPr>
          <a:xfrm>
            <a:off x="1143001" y="872937"/>
            <a:ext cx="5920740" cy="1360898"/>
          </a:xfrm>
        </p:spPr>
        <p:txBody>
          <a:bodyPr>
            <a:normAutofit/>
          </a:bodyPr>
          <a:lstStyle/>
          <a:p>
            <a:r>
              <a:rPr lang="en-US" dirty="0">
                <a:latin typeface="Times New Roman" panose="02020603050405020304" pitchFamily="18" charset="0"/>
                <a:cs typeface="Times New Roman" panose="02020603050405020304" pitchFamily="18" charset="0"/>
              </a:rPr>
              <a:t>Should I Transform Any Variables? (Cont.)</a:t>
            </a:r>
            <a:endParaRPr lang="en-US" dirty="0"/>
          </a:p>
        </p:txBody>
      </p:sp>
      <p:sp>
        <p:nvSpPr>
          <p:cNvPr id="3" name="Content Placeholder 2">
            <a:extLst>
              <a:ext uri="{FF2B5EF4-FFF2-40B4-BE49-F238E27FC236}">
                <a16:creationId xmlns:a16="http://schemas.microsoft.com/office/drawing/2014/main" id="{2C443F19-AF19-4842-9D70-D4166660D453}"/>
              </a:ext>
            </a:extLst>
          </p:cNvPr>
          <p:cNvSpPr>
            <a:spLocks noGrp="1"/>
          </p:cNvSpPr>
          <p:nvPr>
            <p:ph idx="1"/>
          </p:nvPr>
        </p:nvSpPr>
        <p:spPr>
          <a:xfrm>
            <a:off x="457855" y="2704080"/>
            <a:ext cx="5261908" cy="3840171"/>
          </a:xfrm>
        </p:spPr>
        <p:txBody>
          <a:bodyPr>
            <a:normAutofit/>
          </a:bodyPr>
          <a:lstStyle/>
          <a:p>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Cabin</a:t>
            </a:r>
            <a:r>
              <a:rPr lang="en-US" dirty="0">
                <a:latin typeface="Times New Roman" panose="02020603050405020304" pitchFamily="18" charset="0"/>
                <a:cs typeface="Times New Roman" panose="02020603050405020304" pitchFamily="18" charset="0"/>
              </a:rPr>
              <a:t> variable appears that each Cabin is in a general section of the ship indicated by </a:t>
            </a:r>
            <a:r>
              <a:rPr lang="en-US" b="1" dirty="0">
                <a:latin typeface="Times New Roman" panose="02020603050405020304" pitchFamily="18" charset="0"/>
                <a:cs typeface="Times New Roman" panose="02020603050405020304" pitchFamily="18" charset="0"/>
              </a:rPr>
              <a:t>the capital letter at the start </a:t>
            </a:r>
            <a:r>
              <a:rPr lang="en-US" dirty="0">
                <a:latin typeface="Times New Roman" panose="02020603050405020304" pitchFamily="18" charset="0"/>
                <a:cs typeface="Times New Roman" panose="02020603050405020304" pitchFamily="18" charset="0"/>
              </a:rPr>
              <a:t>of each factor level.</a:t>
            </a:r>
          </a:p>
        </p:txBody>
      </p:sp>
    </p:spTree>
    <p:extLst>
      <p:ext uri="{BB962C8B-B14F-4D97-AF65-F5344CB8AC3E}">
        <p14:creationId xmlns:p14="http://schemas.microsoft.com/office/powerpoint/2010/main" val="422032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F796E66-F1E2-4300-958B-65D968EDEE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17"/>
          <a:stretch/>
        </p:blipFill>
        <p:spPr>
          <a:xfrm>
            <a:off x="20" y="10"/>
            <a:ext cx="12191979" cy="6857989"/>
          </a:xfrm>
          <a:prstGeom prst="rect">
            <a:avLst/>
          </a:prstGeom>
        </p:spPr>
      </p:pic>
    </p:spTree>
    <p:extLst>
      <p:ext uri="{BB962C8B-B14F-4D97-AF65-F5344CB8AC3E}">
        <p14:creationId xmlns:p14="http://schemas.microsoft.com/office/powerpoint/2010/main" val="95041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648E2F-3555-4AD7-A136-6ACAC429E35A}"/>
              </a:ext>
            </a:extLst>
          </p:cNvPr>
          <p:cNvSpPr>
            <a:spLocks noGrp="1"/>
          </p:cNvSpPr>
          <p:nvPr>
            <p:ph type="title"/>
          </p:nvPr>
        </p:nvSpPr>
        <p:spPr>
          <a:xfrm>
            <a:off x="874732" y="485565"/>
            <a:ext cx="7492285" cy="1360898"/>
          </a:xfrm>
        </p:spPr>
        <p:txBody>
          <a:bodyPr>
            <a:normAutofit/>
          </a:bodyPr>
          <a:lstStyle/>
          <a:p>
            <a:r>
              <a:rPr lang="en-US" dirty="0">
                <a:latin typeface="Times New Roman" panose="02020603050405020304" pitchFamily="18" charset="0"/>
                <a:cs typeface="Times New Roman" panose="02020603050405020304" pitchFamily="18" charset="0"/>
              </a:rPr>
              <a:t>Are there NA Values, Outliers or Other Strange Values?</a:t>
            </a:r>
          </a:p>
        </p:txBody>
      </p:sp>
      <p:sp>
        <p:nvSpPr>
          <p:cNvPr id="3" name="Content Placeholder 2">
            <a:extLst>
              <a:ext uri="{FF2B5EF4-FFF2-40B4-BE49-F238E27FC236}">
                <a16:creationId xmlns:a16="http://schemas.microsoft.com/office/drawing/2014/main" id="{1E2FE62E-B850-4809-BA08-F7ED4C1214DC}"/>
              </a:ext>
            </a:extLst>
          </p:cNvPr>
          <p:cNvSpPr>
            <a:spLocks noGrp="1"/>
          </p:cNvSpPr>
          <p:nvPr>
            <p:ph idx="1"/>
          </p:nvPr>
        </p:nvSpPr>
        <p:spPr>
          <a:xfrm>
            <a:off x="604434" y="2332028"/>
            <a:ext cx="6044339" cy="3653035"/>
          </a:xfrm>
        </p:spPr>
        <p:txBody>
          <a:bodyPr>
            <a:normAutofit/>
          </a:bodyPr>
          <a:lstStyle/>
          <a:p>
            <a:pPr algn="justLow"/>
            <a:r>
              <a:rPr lang="en-US" dirty="0">
                <a:latin typeface="Times New Roman" panose="02020603050405020304" pitchFamily="18" charset="0"/>
                <a:cs typeface="Times New Roman" panose="02020603050405020304" pitchFamily="18" charset="0"/>
              </a:rPr>
              <a:t>Data sets are often littered with </a:t>
            </a:r>
            <a:r>
              <a:rPr lang="en-US" b="1" dirty="0">
                <a:solidFill>
                  <a:srgbClr val="FFC000"/>
                </a:solidFill>
                <a:latin typeface="Times New Roman" panose="02020603050405020304" pitchFamily="18" charset="0"/>
                <a:cs typeface="Times New Roman" panose="02020603050405020304" pitchFamily="18" charset="0"/>
              </a:rPr>
              <a:t>missing data</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extreme data points called outliers </a:t>
            </a:r>
            <a:r>
              <a:rPr lang="en-US" dirty="0">
                <a:latin typeface="Times New Roman" panose="02020603050405020304" pitchFamily="18" charset="0"/>
                <a:cs typeface="Times New Roman" panose="02020603050405020304" pitchFamily="18" charset="0"/>
              </a:rPr>
              <a:t>and other </a:t>
            </a:r>
            <a:r>
              <a:rPr lang="en-US" b="1" dirty="0">
                <a:solidFill>
                  <a:srgbClr val="FFC000"/>
                </a:solidFill>
                <a:latin typeface="Times New Roman" panose="02020603050405020304" pitchFamily="18" charset="0"/>
                <a:cs typeface="Times New Roman" panose="02020603050405020304" pitchFamily="18" charset="0"/>
              </a:rPr>
              <a:t>strange values</a:t>
            </a:r>
            <a:r>
              <a:rPr lang="en-US" dirty="0">
                <a:latin typeface="Times New Roman" panose="02020603050405020304" pitchFamily="18" charset="0"/>
                <a:cs typeface="Times New Roman" panose="02020603050405020304" pitchFamily="18" charset="0"/>
              </a:rPr>
              <a:t>. Missing values, outliers and strange values can negatively </a:t>
            </a:r>
            <a:r>
              <a:rPr lang="en-US" b="1" dirty="0">
                <a:solidFill>
                  <a:srgbClr val="FFC000"/>
                </a:solidFill>
                <a:latin typeface="Times New Roman" panose="02020603050405020304" pitchFamily="18" charset="0"/>
                <a:cs typeface="Times New Roman" panose="02020603050405020304" pitchFamily="18" charset="0"/>
              </a:rPr>
              <a:t>affect statistical tests and models </a:t>
            </a:r>
            <a:r>
              <a:rPr lang="en-US" dirty="0">
                <a:latin typeface="Times New Roman" panose="02020603050405020304" pitchFamily="18" charset="0"/>
                <a:cs typeface="Times New Roman" panose="02020603050405020304" pitchFamily="18" charset="0"/>
              </a:rPr>
              <a:t>and may even cause certain functions to fail.</a:t>
            </a:r>
          </a:p>
        </p:txBody>
      </p:sp>
      <p:pic>
        <p:nvPicPr>
          <p:cNvPr id="7" name="Graphic 6" descr="Statistics">
            <a:extLst>
              <a:ext uri="{FF2B5EF4-FFF2-40B4-BE49-F238E27FC236}">
                <a16:creationId xmlns:a16="http://schemas.microsoft.com/office/drawing/2014/main" id="{FE9AE3DF-8766-4AA6-B574-A65A696371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52550" y="3428999"/>
            <a:ext cx="2785533" cy="2785533"/>
          </a:xfrm>
          <a:prstGeom prst="rect">
            <a:avLst/>
          </a:prstGeom>
        </p:spPr>
      </p:pic>
    </p:spTree>
    <p:extLst>
      <p:ext uri="{BB962C8B-B14F-4D97-AF65-F5344CB8AC3E}">
        <p14:creationId xmlns:p14="http://schemas.microsoft.com/office/powerpoint/2010/main" val="861800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Text&#10;&#10;Description automatically generated">
            <a:extLst>
              <a:ext uri="{FF2B5EF4-FFF2-40B4-BE49-F238E27FC236}">
                <a16:creationId xmlns:a16="http://schemas.microsoft.com/office/drawing/2014/main" id="{4BA80D34-F63E-43A2-BB0D-47483A2051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975" b="10354"/>
          <a:stretch/>
        </p:blipFill>
        <p:spPr>
          <a:xfrm>
            <a:off x="20" y="10"/>
            <a:ext cx="12191979" cy="6857989"/>
          </a:xfrm>
          <a:prstGeom prst="rect">
            <a:avLst/>
          </a:prstGeom>
        </p:spPr>
      </p:pic>
    </p:spTree>
    <p:extLst>
      <p:ext uri="{BB962C8B-B14F-4D97-AF65-F5344CB8AC3E}">
        <p14:creationId xmlns:p14="http://schemas.microsoft.com/office/powerpoint/2010/main" val="218164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772467D-9052-4B6B-A8D7-F2D54A488A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29" r="1350" b="1"/>
          <a:stretch/>
        </p:blipFill>
        <p:spPr>
          <a:xfrm>
            <a:off x="20" y="10"/>
            <a:ext cx="12191979" cy="6857989"/>
          </a:xfrm>
          <a:prstGeom prst="rect">
            <a:avLst/>
          </a:prstGeom>
        </p:spPr>
      </p:pic>
    </p:spTree>
    <p:extLst>
      <p:ext uri="{BB962C8B-B14F-4D97-AF65-F5344CB8AC3E}">
        <p14:creationId xmlns:p14="http://schemas.microsoft.com/office/powerpoint/2010/main" val="913145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7AB9-AB92-4518-8125-5096C0858DDC}"/>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Are there NA Values, Outliers or Other Strange Values?</a:t>
            </a:r>
            <a:endParaRPr lang="en-US" dirty="0"/>
          </a:p>
        </p:txBody>
      </p:sp>
      <p:sp>
        <p:nvSpPr>
          <p:cNvPr id="3" name="Content Placeholder 2">
            <a:extLst>
              <a:ext uri="{FF2B5EF4-FFF2-40B4-BE49-F238E27FC236}">
                <a16:creationId xmlns:a16="http://schemas.microsoft.com/office/drawing/2014/main" id="{37F81C47-9441-4483-AF8A-64881A3C7758}"/>
              </a:ext>
            </a:extLst>
          </p:cNvPr>
          <p:cNvSpPr>
            <a:spLocks noGrp="1"/>
          </p:cNvSpPr>
          <p:nvPr>
            <p:ph idx="1"/>
          </p:nvPr>
        </p:nvSpPr>
        <p:spPr/>
        <p:txBody>
          <a:bodyPr/>
          <a:lstStyle/>
          <a:p>
            <a:pPr marL="457200" indent="-457200">
              <a:buFont typeface="+mj-lt"/>
              <a:buAutoNum type="arabicPeriod"/>
            </a:pPr>
            <a:r>
              <a:rPr lang="en-US" b="1" dirty="0">
                <a:solidFill>
                  <a:srgbClr val="FFC000"/>
                </a:solidFill>
                <a:latin typeface="Times New Roman" panose="02020603050405020304" pitchFamily="18" charset="0"/>
                <a:cs typeface="Times New Roman" panose="02020603050405020304" pitchFamily="18" charset="0"/>
              </a:rPr>
              <a:t>Replace</a:t>
            </a:r>
            <a:r>
              <a:rPr lang="en-US" dirty="0">
                <a:latin typeface="Times New Roman" panose="02020603050405020304" pitchFamily="18" charset="0"/>
                <a:cs typeface="Times New Roman" panose="02020603050405020304" pitchFamily="18" charset="0"/>
              </a:rPr>
              <a:t> the null values with </a:t>
            </a:r>
            <a:r>
              <a:rPr lang="en-US" b="1" dirty="0">
                <a:solidFill>
                  <a:srgbClr val="FFC000"/>
                </a:solidFill>
                <a:latin typeface="Times New Roman" panose="02020603050405020304" pitchFamily="18" charset="0"/>
                <a:cs typeface="Times New Roman" panose="02020603050405020304" pitchFamily="18" charset="0"/>
              </a:rPr>
              <a:t>0s</a:t>
            </a:r>
          </a:p>
          <a:p>
            <a:pPr marL="457200" indent="-457200">
              <a:buFont typeface="+mj-lt"/>
              <a:buAutoNum type="arabicPeriod"/>
            </a:pPr>
            <a:r>
              <a:rPr lang="en-US" b="1" dirty="0">
                <a:solidFill>
                  <a:srgbClr val="FFC000"/>
                </a:solidFill>
                <a:latin typeface="Times New Roman" panose="02020603050405020304" pitchFamily="18" charset="0"/>
                <a:cs typeface="Times New Roman" panose="02020603050405020304" pitchFamily="18" charset="0"/>
              </a:rPr>
              <a:t>Replace</a:t>
            </a:r>
            <a:r>
              <a:rPr lang="en-US" dirty="0">
                <a:latin typeface="Times New Roman" panose="02020603050405020304" pitchFamily="18" charset="0"/>
                <a:cs typeface="Times New Roman" panose="02020603050405020304" pitchFamily="18" charset="0"/>
              </a:rPr>
              <a:t> the null values with some central value like the </a:t>
            </a:r>
            <a:r>
              <a:rPr lang="en-US" b="1" dirty="0">
                <a:solidFill>
                  <a:srgbClr val="FFC000"/>
                </a:solidFill>
                <a:latin typeface="Times New Roman" panose="02020603050405020304" pitchFamily="18" charset="0"/>
                <a:cs typeface="Times New Roman" panose="02020603050405020304" pitchFamily="18" charset="0"/>
              </a:rPr>
              <a:t>mean</a:t>
            </a:r>
            <a:r>
              <a:rPr lang="en-US" dirty="0">
                <a:latin typeface="Times New Roman" panose="02020603050405020304" pitchFamily="18" charset="0"/>
                <a:cs typeface="Times New Roman" panose="02020603050405020304" pitchFamily="18" charset="0"/>
              </a:rPr>
              <a:t> or </a:t>
            </a:r>
            <a:r>
              <a:rPr lang="en-US" b="1" dirty="0">
                <a:solidFill>
                  <a:srgbClr val="FFC000"/>
                </a:solidFill>
                <a:latin typeface="Times New Roman" panose="02020603050405020304" pitchFamily="18" charset="0"/>
                <a:cs typeface="Times New Roman" panose="02020603050405020304" pitchFamily="18" charset="0"/>
              </a:rPr>
              <a:t>median</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Impute some </a:t>
            </a:r>
            <a:r>
              <a:rPr lang="en-US" b="1" dirty="0">
                <a:solidFill>
                  <a:srgbClr val="FFC000"/>
                </a:solidFill>
                <a:latin typeface="Times New Roman" panose="02020603050405020304" pitchFamily="18" charset="0"/>
                <a:cs typeface="Times New Roman" panose="02020603050405020304" pitchFamily="18" charset="0"/>
              </a:rPr>
              <a:t>other value </a:t>
            </a:r>
            <a:r>
              <a:rPr lang="en-US" dirty="0">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estimating age based on other variables</a:t>
            </a:r>
            <a:r>
              <a:rPr lang="en-US" b="0" i="0" dirty="0">
                <a:effectLst/>
                <a:latin typeface="Inter"/>
              </a:rPr>
              <a:t>)</a:t>
            </a:r>
            <a:endParaRPr lang="en-US" b="1" dirty="0">
              <a:solidFill>
                <a:srgbClr val="FFC000"/>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b="1" dirty="0">
                <a:solidFill>
                  <a:srgbClr val="FFC000"/>
                </a:solidFill>
                <a:latin typeface="Times New Roman" panose="02020603050405020304" pitchFamily="18" charset="0"/>
                <a:cs typeface="Times New Roman" panose="02020603050405020304" pitchFamily="18" charset="0"/>
              </a:rPr>
              <a:t>Split</a:t>
            </a:r>
            <a:r>
              <a:rPr lang="en-US" dirty="0">
                <a:latin typeface="Times New Roman" panose="02020603050405020304" pitchFamily="18" charset="0"/>
                <a:cs typeface="Times New Roman" panose="02020603050405020304" pitchFamily="18" charset="0"/>
              </a:rPr>
              <a:t> the data set into </a:t>
            </a:r>
            <a:r>
              <a:rPr lang="en-US" b="1" dirty="0">
                <a:solidFill>
                  <a:srgbClr val="FFC000"/>
                </a:solidFill>
                <a:latin typeface="Times New Roman" panose="02020603050405020304" pitchFamily="18" charset="0"/>
                <a:cs typeface="Times New Roman" panose="02020603050405020304" pitchFamily="18" charset="0"/>
              </a:rPr>
              <a:t>two parts</a:t>
            </a:r>
            <a:r>
              <a:rPr lang="en-US" dirty="0">
                <a:latin typeface="Times New Roman" panose="02020603050405020304" pitchFamily="18" charset="0"/>
                <a:cs typeface="Times New Roman" panose="02020603050405020304" pitchFamily="18" charset="0"/>
              </a:rPr>
              <a:t>: one set with where records have an Age value and another set where age is null.</a:t>
            </a:r>
          </a:p>
        </p:txBody>
      </p:sp>
    </p:spTree>
    <p:extLst>
      <p:ext uri="{BB962C8B-B14F-4D97-AF65-F5344CB8AC3E}">
        <p14:creationId xmlns:p14="http://schemas.microsoft.com/office/powerpoint/2010/main" val="310424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BB9DAFF4-D4BB-48E6-A6EF-041BDC28A9CD}"/>
              </a:ext>
            </a:extLst>
          </p:cNvPr>
          <p:cNvPicPr>
            <a:picLocks noChangeAspect="1"/>
          </p:cNvPicPr>
          <p:nvPr/>
        </p:nvPicPr>
        <p:blipFill rotWithShape="1">
          <a:blip r:embed="rId3">
            <a:extLst>
              <a:ext uri="{28A0092B-C50C-407E-A947-70E740481C1C}">
                <a14:useLocalDpi xmlns:a14="http://schemas.microsoft.com/office/drawing/2010/main" val="0"/>
              </a:ext>
            </a:extLst>
          </a:blip>
          <a:srcRect l="6847" r="7381" b="-1"/>
          <a:stretch/>
        </p:blipFill>
        <p:spPr>
          <a:xfrm>
            <a:off x="253043" y="253672"/>
            <a:ext cx="11685916" cy="5960754"/>
          </a:xfrm>
          <a:prstGeom prst="rect">
            <a:avLst/>
          </a:prstGeom>
        </p:spPr>
      </p:pic>
    </p:spTree>
    <p:extLst>
      <p:ext uri="{BB962C8B-B14F-4D97-AF65-F5344CB8AC3E}">
        <p14:creationId xmlns:p14="http://schemas.microsoft.com/office/powerpoint/2010/main" val="1777648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 histogram&#10;&#10;Description automatically generated">
            <a:extLst>
              <a:ext uri="{FF2B5EF4-FFF2-40B4-BE49-F238E27FC236}">
                <a16:creationId xmlns:a16="http://schemas.microsoft.com/office/drawing/2014/main" id="{F5346151-A82E-4ED0-AD48-FE2085110A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417"/>
          <a:stretch/>
        </p:blipFill>
        <p:spPr>
          <a:xfrm>
            <a:off x="21" y="11"/>
            <a:ext cx="12191979" cy="6857989"/>
          </a:xfrm>
          <a:prstGeom prst="rect">
            <a:avLst/>
          </a:prstGeom>
        </p:spPr>
      </p:pic>
      <p:cxnSp>
        <p:nvCxnSpPr>
          <p:cNvPr id="16" name="Straight Connector 13">
            <a:extLst>
              <a:ext uri="{FF2B5EF4-FFF2-40B4-BE49-F238E27FC236}">
                <a16:creationId xmlns:a16="http://schemas.microsoft.com/office/drawing/2014/main" id="{8EBABBB3-9834-451A-9C3E-59630549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45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Text&#10;&#10;Description automatically generated">
            <a:extLst>
              <a:ext uri="{FF2B5EF4-FFF2-40B4-BE49-F238E27FC236}">
                <a16:creationId xmlns:a16="http://schemas.microsoft.com/office/drawing/2014/main" id="{A737E772-3BFF-4085-B291-3D198ABF00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80" r="9830" b="-1"/>
          <a:stretch/>
        </p:blipFill>
        <p:spPr>
          <a:xfrm>
            <a:off x="20" y="10"/>
            <a:ext cx="12191979" cy="6857989"/>
          </a:xfrm>
          <a:prstGeom prst="rect">
            <a:avLst/>
          </a:prstGeom>
        </p:spPr>
      </p:pic>
    </p:spTree>
    <p:extLst>
      <p:ext uri="{BB962C8B-B14F-4D97-AF65-F5344CB8AC3E}">
        <p14:creationId xmlns:p14="http://schemas.microsoft.com/office/powerpoint/2010/main" val="134259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884A097D-96B0-4D08-B275-735F1C9B0A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636" r="1" b="14354"/>
          <a:stretch/>
        </p:blipFill>
        <p:spPr>
          <a:xfrm>
            <a:off x="253043" y="253672"/>
            <a:ext cx="11685916" cy="5960754"/>
          </a:xfrm>
          <a:prstGeom prst="rect">
            <a:avLst/>
          </a:prstGeom>
        </p:spPr>
      </p:pic>
    </p:spTree>
    <p:extLst>
      <p:ext uri="{BB962C8B-B14F-4D97-AF65-F5344CB8AC3E}">
        <p14:creationId xmlns:p14="http://schemas.microsoft.com/office/powerpoint/2010/main" val="207056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6FAE7F09-62D5-4B75-8194-72449F92F3AC}"/>
              </a:ext>
            </a:extLst>
          </p:cNvPr>
          <p:cNvPicPr>
            <a:picLocks noChangeAspect="1"/>
          </p:cNvPicPr>
          <p:nvPr/>
        </p:nvPicPr>
        <p:blipFill rotWithShape="1">
          <a:blip r:embed="rId2"/>
          <a:srcRect l="2907" r="1417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824CE-73AA-4EDE-83B8-DE051146B53F}"/>
              </a:ext>
            </a:extLst>
          </p:cNvPr>
          <p:cNvSpPr>
            <a:spLocks noGrp="1"/>
          </p:cNvSpPr>
          <p:nvPr>
            <p:ph type="title"/>
          </p:nvPr>
        </p:nvSpPr>
        <p:spPr>
          <a:xfrm>
            <a:off x="1128713" y="228601"/>
            <a:ext cx="5920740" cy="1360898"/>
          </a:xfrm>
        </p:spPr>
        <p:txBody>
          <a:bodyPr>
            <a:normAutofit/>
          </a:bodyPr>
          <a:lstStyle/>
          <a:p>
            <a:pPr>
              <a:lnSpc>
                <a:spcPct val="90000"/>
              </a:lnSpc>
            </a:pPr>
            <a:r>
              <a:rPr lang="en-US" sz="3400" dirty="0">
                <a:latin typeface="Times New Roman" panose="02020603050405020304" pitchFamily="18" charset="0"/>
                <a:cs typeface="Times New Roman" panose="02020603050405020304" pitchFamily="18" charset="0"/>
              </a:rPr>
              <a:t>Are there NA Values, Outliers or Other Strange Values? (Cont.)</a:t>
            </a:r>
            <a:endParaRPr lang="en-US" sz="3400" dirty="0"/>
          </a:p>
        </p:txBody>
      </p:sp>
      <p:sp>
        <p:nvSpPr>
          <p:cNvPr id="3" name="Content Placeholder 2">
            <a:extLst>
              <a:ext uri="{FF2B5EF4-FFF2-40B4-BE49-F238E27FC236}">
                <a16:creationId xmlns:a16="http://schemas.microsoft.com/office/drawing/2014/main" id="{770D6F49-A158-4699-9A33-B7FB3F3BF9B8}"/>
              </a:ext>
            </a:extLst>
          </p:cNvPr>
          <p:cNvSpPr>
            <a:spLocks noGrp="1"/>
          </p:cNvSpPr>
          <p:nvPr>
            <p:ph idx="1"/>
          </p:nvPr>
        </p:nvSpPr>
        <p:spPr>
          <a:xfrm>
            <a:off x="166923" y="1589499"/>
            <a:ext cx="3905016" cy="4624165"/>
          </a:xfrm>
        </p:spPr>
        <p:txBody>
          <a:bodyPr>
            <a:normAutofit fontScale="92500"/>
          </a:bodyPr>
          <a:lstStyle/>
          <a:p>
            <a:pPr algn="justLow">
              <a:lnSpc>
                <a:spcPct val="110000"/>
              </a:lnSpc>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Outliers</a:t>
            </a:r>
            <a:r>
              <a:rPr lang="en-US" dirty="0">
                <a:latin typeface="Times New Roman" panose="02020603050405020304" pitchFamily="18" charset="0"/>
                <a:cs typeface="Times New Roman" panose="02020603050405020304" pitchFamily="18" charset="0"/>
              </a:rPr>
              <a:t> are </a:t>
            </a:r>
            <a:r>
              <a:rPr lang="en-US" b="1" dirty="0">
                <a:solidFill>
                  <a:srgbClr val="FFC000"/>
                </a:solidFill>
                <a:latin typeface="Times New Roman" panose="02020603050405020304" pitchFamily="18" charset="0"/>
                <a:cs typeface="Times New Roman" panose="02020603050405020304" pitchFamily="18" charset="0"/>
              </a:rPr>
              <a:t>extreme</a:t>
            </a:r>
            <a:r>
              <a:rPr lang="en-US" dirty="0">
                <a:latin typeface="Times New Roman" panose="02020603050405020304" pitchFamily="18" charset="0"/>
                <a:cs typeface="Times New Roman" panose="02020603050405020304" pitchFamily="18" charset="0"/>
              </a:rPr>
              <a:t> numerical values: values that lie </a:t>
            </a:r>
            <a:r>
              <a:rPr lang="en-US" b="1" dirty="0">
                <a:solidFill>
                  <a:srgbClr val="FFC000"/>
                </a:solidFill>
                <a:latin typeface="Times New Roman" panose="02020603050405020304" pitchFamily="18" charset="0"/>
                <a:cs typeface="Times New Roman" panose="02020603050405020304" pitchFamily="18" charset="0"/>
              </a:rPr>
              <a:t>far away </a:t>
            </a:r>
            <a:r>
              <a:rPr lang="en-US" dirty="0">
                <a:latin typeface="Times New Roman" panose="02020603050405020304" pitchFamily="18" charset="0"/>
                <a:cs typeface="Times New Roman" panose="02020603050405020304" pitchFamily="18" charset="0"/>
              </a:rPr>
              <a:t>from the typical values a variable takes on. </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Creating </a:t>
            </a:r>
            <a:r>
              <a:rPr lang="en-US" b="1" dirty="0">
                <a:latin typeface="Times New Roman" panose="02020603050405020304" pitchFamily="18" charset="0"/>
                <a:cs typeface="Times New Roman" panose="02020603050405020304" pitchFamily="18" charset="0"/>
              </a:rPr>
              <a:t>plots</a:t>
            </a:r>
            <a:r>
              <a:rPr lang="en-US" dirty="0">
                <a:latin typeface="Times New Roman" panose="02020603050405020304" pitchFamily="18" charset="0"/>
                <a:cs typeface="Times New Roman" panose="02020603050405020304" pitchFamily="18" charset="0"/>
              </a:rPr>
              <a:t> is one of the quickest ways to </a:t>
            </a:r>
            <a:r>
              <a:rPr lang="en-US" b="1" dirty="0">
                <a:solidFill>
                  <a:srgbClr val="FFC000"/>
                </a:solidFill>
                <a:latin typeface="Times New Roman" panose="02020603050405020304" pitchFamily="18" charset="0"/>
                <a:cs typeface="Times New Roman" panose="02020603050405020304" pitchFamily="18" charset="0"/>
              </a:rPr>
              <a:t>detect outliers</a:t>
            </a:r>
            <a:r>
              <a:rPr lang="en-US" dirty="0">
                <a:latin typeface="Times New Roman" panose="02020603050405020304" pitchFamily="18" charset="0"/>
                <a:cs typeface="Times New Roman" panose="02020603050405020304" pitchFamily="18" charset="0"/>
              </a:rPr>
              <a:t>.</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Use </a:t>
            </a:r>
            <a:r>
              <a:rPr lang="en-US" b="1" dirty="0">
                <a:solidFill>
                  <a:srgbClr val="FFC000"/>
                </a:solidFill>
                <a:latin typeface="Times New Roman" panose="02020603050405020304" pitchFamily="18" charset="0"/>
                <a:cs typeface="Times New Roman" panose="02020603050405020304" pitchFamily="18" charset="0"/>
              </a:rPr>
              <a:t>boxplot</a:t>
            </a:r>
            <a:r>
              <a:rPr lang="en-US" dirty="0">
                <a:latin typeface="Times New Roman" panose="02020603050405020304" pitchFamily="18" charset="0"/>
                <a:cs typeface="Times New Roman" panose="02020603050405020304" pitchFamily="18" charset="0"/>
              </a:rPr>
              <a:t> of the "</a:t>
            </a:r>
            <a:r>
              <a:rPr lang="en-US" b="1" dirty="0">
                <a:solidFill>
                  <a:srgbClr val="FFC000"/>
                </a:solidFill>
                <a:latin typeface="Times New Roman" panose="02020603050405020304" pitchFamily="18" charset="0"/>
                <a:cs typeface="Times New Roman" panose="02020603050405020304" pitchFamily="18" charset="0"/>
              </a:rPr>
              <a:t>Fare</a:t>
            </a:r>
            <a:r>
              <a:rPr lang="en-US" dirty="0">
                <a:latin typeface="Times New Roman" panose="02020603050405020304" pitchFamily="18" charset="0"/>
                <a:cs typeface="Times New Roman" panose="02020603050405020304" pitchFamily="18" charset="0"/>
              </a:rPr>
              <a:t>" variable, since boxplots are designed to show </a:t>
            </a:r>
            <a:r>
              <a:rPr lang="en-US" b="1" dirty="0">
                <a:solidFill>
                  <a:srgbClr val="FFC000"/>
                </a:solidFill>
                <a:latin typeface="Times New Roman" panose="02020603050405020304" pitchFamily="18" charset="0"/>
                <a:cs typeface="Times New Roman" panose="02020603050405020304" pitchFamily="18" charset="0"/>
              </a:rPr>
              <a:t>the spread of the data </a:t>
            </a:r>
            <a:r>
              <a:rPr lang="en-US" dirty="0">
                <a:latin typeface="Times New Roman" panose="02020603050405020304" pitchFamily="18" charset="0"/>
                <a:cs typeface="Times New Roman" panose="02020603050405020304" pitchFamily="18" charset="0"/>
              </a:rPr>
              <a:t>and help identify outliers.</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You can </a:t>
            </a:r>
            <a:r>
              <a:rPr lang="en-US" b="1" dirty="0">
                <a:solidFill>
                  <a:srgbClr val="FFC000"/>
                </a:solidFill>
                <a:latin typeface="Times New Roman" panose="02020603050405020304" pitchFamily="18" charset="0"/>
                <a:cs typeface="Times New Roman" panose="02020603050405020304" pitchFamily="18" charset="0"/>
              </a:rPr>
              <a:t>keep</a:t>
            </a:r>
            <a:r>
              <a:rPr lang="en-US" dirty="0">
                <a:latin typeface="Times New Roman" panose="02020603050405020304" pitchFamily="18" charset="0"/>
                <a:cs typeface="Times New Roman" panose="02020603050405020304" pitchFamily="18" charset="0"/>
              </a:rPr>
              <a:t> them, </a:t>
            </a:r>
            <a:r>
              <a:rPr lang="en-US" b="1" dirty="0">
                <a:solidFill>
                  <a:srgbClr val="FFC000"/>
                </a:solidFill>
                <a:latin typeface="Times New Roman" panose="02020603050405020304" pitchFamily="18" charset="0"/>
                <a:cs typeface="Times New Roman" panose="02020603050405020304" pitchFamily="18" charset="0"/>
              </a:rPr>
              <a:t>delete</a:t>
            </a:r>
            <a:r>
              <a:rPr lang="en-US" dirty="0">
                <a:latin typeface="Times New Roman" panose="02020603050405020304" pitchFamily="18" charset="0"/>
                <a:cs typeface="Times New Roman" panose="02020603050405020304" pitchFamily="18" charset="0"/>
              </a:rPr>
              <a:t> them or </a:t>
            </a:r>
            <a:r>
              <a:rPr lang="en-US" b="1" dirty="0">
                <a:solidFill>
                  <a:srgbClr val="FFC000"/>
                </a:solidFill>
                <a:latin typeface="Times New Roman" panose="02020603050405020304" pitchFamily="18" charset="0"/>
                <a:cs typeface="Times New Roman" panose="02020603050405020304" pitchFamily="18" charset="0"/>
              </a:rPr>
              <a:t>transform</a:t>
            </a:r>
            <a:r>
              <a:rPr lang="en-US" dirty="0">
                <a:latin typeface="Times New Roman" panose="02020603050405020304" pitchFamily="18" charset="0"/>
                <a:cs typeface="Times New Roman" panose="02020603050405020304" pitchFamily="18" charset="0"/>
              </a:rPr>
              <a:t> them in some way to try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 reduce their impact.</a:t>
            </a:r>
          </a:p>
        </p:txBody>
      </p:sp>
    </p:spTree>
    <p:extLst>
      <p:ext uri="{BB962C8B-B14F-4D97-AF65-F5344CB8AC3E}">
        <p14:creationId xmlns:p14="http://schemas.microsoft.com/office/powerpoint/2010/main" val="1649220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text&#10;&#10;Description automatically generated">
            <a:extLst>
              <a:ext uri="{FF2B5EF4-FFF2-40B4-BE49-F238E27FC236}">
                <a16:creationId xmlns:a16="http://schemas.microsoft.com/office/drawing/2014/main" id="{B2EE9429-C792-4614-B1A9-1BE15484FC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69" r="1849" b="2"/>
          <a:stretch/>
        </p:blipFill>
        <p:spPr>
          <a:xfrm>
            <a:off x="253043" y="253672"/>
            <a:ext cx="11685916" cy="5960754"/>
          </a:xfrm>
          <a:prstGeom prst="rect">
            <a:avLst/>
          </a:prstGeom>
        </p:spPr>
      </p:pic>
    </p:spTree>
    <p:extLst>
      <p:ext uri="{BB962C8B-B14F-4D97-AF65-F5344CB8AC3E}">
        <p14:creationId xmlns:p14="http://schemas.microsoft.com/office/powerpoint/2010/main" val="240021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hart, box and whisker chart&#10;&#10;Description automatically generated">
            <a:extLst>
              <a:ext uri="{FF2B5EF4-FFF2-40B4-BE49-F238E27FC236}">
                <a16:creationId xmlns:a16="http://schemas.microsoft.com/office/drawing/2014/main" id="{8161759A-0668-4EE8-8806-B1AA8A4A0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178109"/>
            <a:ext cx="11687175" cy="6501781"/>
          </a:xfrm>
          <a:prstGeom prst="rect">
            <a:avLst/>
          </a:prstGeom>
        </p:spPr>
      </p:pic>
    </p:spTree>
    <p:extLst>
      <p:ext uri="{BB962C8B-B14F-4D97-AF65-F5344CB8AC3E}">
        <p14:creationId xmlns:p14="http://schemas.microsoft.com/office/powerpoint/2010/main" val="1550631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F899-CB5D-43F2-A0EB-1BE20D0260C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Should I Create New Variables?</a:t>
            </a:r>
          </a:p>
        </p:txBody>
      </p:sp>
      <p:sp>
        <p:nvSpPr>
          <p:cNvPr id="3" name="Content Placeholder 2">
            <a:extLst>
              <a:ext uri="{FF2B5EF4-FFF2-40B4-BE49-F238E27FC236}">
                <a16:creationId xmlns:a16="http://schemas.microsoft.com/office/drawing/2014/main" id="{796CF817-F416-4739-919A-468E0E0B853E}"/>
              </a:ext>
            </a:extLst>
          </p:cNvPr>
          <p:cNvSpPr>
            <a:spLocks noGrp="1"/>
          </p:cNvSpPr>
          <p:nvPr>
            <p:ph idx="1"/>
          </p:nvPr>
        </p:nvSpPr>
        <p:spPr/>
        <p:txBody>
          <a:bodyPr/>
          <a:lstStyle/>
          <a:p>
            <a:pPr algn="justLow"/>
            <a:r>
              <a:rPr lang="en-US" dirty="0">
                <a:latin typeface="Times New Roman" panose="02020603050405020304" pitchFamily="18" charset="0"/>
                <a:cs typeface="Times New Roman" panose="02020603050405020304" pitchFamily="18" charset="0"/>
              </a:rPr>
              <a:t>Creating </a:t>
            </a:r>
            <a:r>
              <a:rPr lang="en-US" b="1" dirty="0">
                <a:solidFill>
                  <a:srgbClr val="FFC000"/>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variables that are derivations or combinations existing ones is a </a:t>
            </a:r>
            <a:r>
              <a:rPr lang="en-US" b="1" dirty="0">
                <a:solidFill>
                  <a:srgbClr val="FFC000"/>
                </a:solidFill>
                <a:latin typeface="Times New Roman" panose="02020603050405020304" pitchFamily="18" charset="0"/>
                <a:cs typeface="Times New Roman" panose="02020603050405020304" pitchFamily="18" charset="0"/>
              </a:rPr>
              <a:t>common step </a:t>
            </a:r>
            <a:r>
              <a:rPr lang="en-US" dirty="0">
                <a:latin typeface="Times New Roman" panose="02020603050405020304" pitchFamily="18" charset="0"/>
                <a:cs typeface="Times New Roman" panose="02020603050405020304" pitchFamily="18" charset="0"/>
              </a:rPr>
              <a:t>to take before jumping into an analysis or modeling task.</a:t>
            </a:r>
          </a:p>
          <a:p>
            <a:pPr algn="justLow"/>
            <a:r>
              <a:rPr lang="en-US" b="1" dirty="0">
                <a:solidFill>
                  <a:srgbClr val="FFC000"/>
                </a:solidFill>
                <a:latin typeface="Times New Roman" panose="02020603050405020304" pitchFamily="18" charset="0"/>
                <a:cs typeface="Times New Roman" panose="02020603050405020304" pitchFamily="18" charset="0"/>
              </a:rPr>
              <a:t>Family</a:t>
            </a:r>
            <a:r>
              <a:rPr lang="en-US" dirty="0">
                <a:latin typeface="Times New Roman" panose="02020603050405020304" pitchFamily="18" charset="0"/>
                <a:cs typeface="Times New Roman" panose="02020603050405020304" pitchFamily="18" charset="0"/>
              </a:rPr>
              <a:t>, that combines </a:t>
            </a:r>
            <a:r>
              <a:rPr lang="en-US" b="1" dirty="0" err="1">
                <a:solidFill>
                  <a:srgbClr val="FFC000"/>
                </a:solidFill>
                <a:latin typeface="Times New Roman" panose="02020603050405020304" pitchFamily="18" charset="0"/>
                <a:cs typeface="Times New Roman" panose="02020603050405020304" pitchFamily="18" charset="0"/>
              </a:rPr>
              <a:t>SibSp</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Parch</a:t>
            </a:r>
            <a:r>
              <a:rPr lang="en-US" dirty="0">
                <a:latin typeface="Times New Roman" panose="02020603050405020304" pitchFamily="18" charset="0"/>
                <a:cs typeface="Times New Roman" panose="02020603050405020304" pitchFamily="18" charset="0"/>
              </a:rPr>
              <a:t> to indicate the total number of family members (siblings, spouses, parents and children) a passenger has on board.</a:t>
            </a:r>
          </a:p>
        </p:txBody>
      </p:sp>
    </p:spTree>
    <p:extLst>
      <p:ext uri="{BB962C8B-B14F-4D97-AF65-F5344CB8AC3E}">
        <p14:creationId xmlns:p14="http://schemas.microsoft.com/office/powerpoint/2010/main" val="312156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B5E1FDAC-2D8C-4049-BAC9-D2D3BEAA7E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71" b="6656"/>
          <a:stretch/>
        </p:blipFill>
        <p:spPr>
          <a:xfrm>
            <a:off x="20" y="10"/>
            <a:ext cx="12191979" cy="6857989"/>
          </a:xfrm>
          <a:prstGeom prst="rect">
            <a:avLst/>
          </a:prstGeom>
        </p:spPr>
      </p:pic>
    </p:spTree>
    <p:extLst>
      <p:ext uri="{BB962C8B-B14F-4D97-AF65-F5344CB8AC3E}">
        <p14:creationId xmlns:p14="http://schemas.microsoft.com/office/powerpoint/2010/main" val="4099297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266D06B0-2692-4378-BFCA-339084F1CA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54" r="13058"/>
          <a:stretch/>
        </p:blipFill>
        <p:spPr>
          <a:xfrm>
            <a:off x="253043" y="253672"/>
            <a:ext cx="11685916" cy="5960754"/>
          </a:xfrm>
          <a:prstGeom prst="rect">
            <a:avLst/>
          </a:prstGeom>
        </p:spPr>
      </p:pic>
    </p:spTree>
    <p:extLst>
      <p:ext uri="{BB962C8B-B14F-4D97-AF65-F5344CB8AC3E}">
        <p14:creationId xmlns:p14="http://schemas.microsoft.com/office/powerpoint/2010/main" val="2093532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12B839-088B-4F97-96A4-6FAA8E3D1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89BAF08-0AD0-4642-9767-4D53853C5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527" y="0"/>
            <a:ext cx="6899617" cy="6858000"/>
          </a:xfrm>
          <a:custGeom>
            <a:avLst/>
            <a:gdLst>
              <a:gd name="connsiteX0" fmla="*/ 6010592 w 6899617"/>
              <a:gd name="connsiteY0" fmla="*/ 0 h 6858000"/>
              <a:gd name="connsiteX1" fmla="*/ 6036517 w 6899617"/>
              <a:gd name="connsiteY1" fmla="*/ 0 h 6858000"/>
              <a:gd name="connsiteX2" fmla="*/ 6899617 w 6899617"/>
              <a:gd name="connsiteY2" fmla="*/ 0 h 6858000"/>
              <a:gd name="connsiteX3" fmla="*/ 6899617 w 6899617"/>
              <a:gd name="connsiteY3" fmla="*/ 1529274 h 6858000"/>
              <a:gd name="connsiteX4" fmla="*/ 6899617 w 6899617"/>
              <a:gd name="connsiteY4" fmla="*/ 6858000 h 6858000"/>
              <a:gd name="connsiteX5" fmla="*/ 2229334 w 6899617"/>
              <a:gd name="connsiteY5" fmla="*/ 6858000 h 6858000"/>
              <a:gd name="connsiteX6" fmla="*/ 25925 w 6899617"/>
              <a:gd name="connsiteY6" fmla="*/ 6858000 h 6858000"/>
              <a:gd name="connsiteX7" fmla="*/ 0 w 68996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9617" h="6858000">
                <a:moveTo>
                  <a:pt x="6010592" y="0"/>
                </a:moveTo>
                <a:lnTo>
                  <a:pt x="6036517" y="0"/>
                </a:lnTo>
                <a:lnTo>
                  <a:pt x="6899617" y="0"/>
                </a:lnTo>
                <a:lnTo>
                  <a:pt x="6899617" y="1529274"/>
                </a:lnTo>
                <a:lnTo>
                  <a:pt x="6899617" y="6858000"/>
                </a:lnTo>
                <a:lnTo>
                  <a:pt x="2229334" y="6858000"/>
                </a:lnTo>
                <a:lnTo>
                  <a:pt x="25925"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11DD8D-6FB1-4773-9B2D-B84E030587A9}"/>
              </a:ext>
            </a:extLst>
          </p:cNvPr>
          <p:cNvSpPr>
            <a:spLocks noGrp="1"/>
          </p:cNvSpPr>
          <p:nvPr>
            <p:ph type="title"/>
          </p:nvPr>
        </p:nvSpPr>
        <p:spPr>
          <a:xfrm>
            <a:off x="1142999" y="872937"/>
            <a:ext cx="5946290" cy="1360898"/>
          </a:xfrm>
        </p:spPr>
        <p:txBody>
          <a:bodyPr>
            <a:normAutofit/>
          </a:bodyPr>
          <a:lstStyle/>
          <a:p>
            <a:r>
              <a:rPr lang="en-US" dirty="0">
                <a:latin typeface="Times New Roman" panose="02020603050405020304" pitchFamily="18" charset="0"/>
                <a:cs typeface="Times New Roman" panose="02020603050405020304" pitchFamily="18" charset="0"/>
              </a:rPr>
              <a:t>Working With Text Data</a:t>
            </a:r>
            <a:endParaRPr lang="en-US">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8794DB11-4122-419A-BDB8-BC9F95C5BF5F}"/>
              </a:ext>
            </a:extLst>
          </p:cNvPr>
          <p:cNvSpPr>
            <a:spLocks noGrp="1"/>
          </p:cNvSpPr>
          <p:nvPr>
            <p:ph idx="1"/>
          </p:nvPr>
        </p:nvSpPr>
        <p:spPr>
          <a:xfrm>
            <a:off x="1334925" y="2360603"/>
            <a:ext cx="3729867" cy="3840172"/>
          </a:xfrm>
        </p:spPr>
        <p:txBody>
          <a:bodyPr>
            <a:normAutofit/>
          </a:bodyPr>
          <a:lstStyle/>
          <a:p>
            <a:pPr algn="justLow"/>
            <a:r>
              <a:rPr lang="en-US" b="1" dirty="0">
                <a:solidFill>
                  <a:srgbClr val="FFC000"/>
                </a:solidFill>
                <a:latin typeface="Times New Roman" panose="02020603050405020304" pitchFamily="18" charset="0"/>
                <a:cs typeface="Times New Roman" panose="02020603050405020304" pitchFamily="18" charset="0"/>
              </a:rPr>
              <a:t>Text data </a:t>
            </a:r>
            <a:r>
              <a:rPr lang="en-US" dirty="0">
                <a:latin typeface="Times New Roman" panose="02020603050405020304" pitchFamily="18" charset="0"/>
                <a:cs typeface="Times New Roman" panose="02020603050405020304" pitchFamily="18" charset="0"/>
              </a:rPr>
              <a:t>can be extremely </a:t>
            </a:r>
            <a:r>
              <a:rPr lang="en-US" b="1" dirty="0">
                <a:solidFill>
                  <a:srgbClr val="FFC000"/>
                </a:solidFill>
                <a:latin typeface="Times New Roman" panose="02020603050405020304" pitchFamily="18" charset="0"/>
                <a:cs typeface="Times New Roman" panose="02020603050405020304" pitchFamily="18" charset="0"/>
              </a:rPr>
              <a:t>messy</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difficult</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to work </a:t>
            </a:r>
            <a:r>
              <a:rPr lang="en-US" dirty="0">
                <a:latin typeface="Times New Roman" panose="02020603050405020304" pitchFamily="18" charset="0"/>
                <a:cs typeface="Times New Roman" panose="02020603050405020304" pitchFamily="18" charset="0"/>
              </a:rPr>
              <a:t>with because it can contain all sorts of characters and symbols that may have little meaning for your analysis.</a:t>
            </a:r>
          </a:p>
        </p:txBody>
      </p:sp>
      <p:pic>
        <p:nvPicPr>
          <p:cNvPr id="11" name="Graphic 10" descr="Quotes">
            <a:extLst>
              <a:ext uri="{FF2B5EF4-FFF2-40B4-BE49-F238E27FC236}">
                <a16:creationId xmlns:a16="http://schemas.microsoft.com/office/drawing/2014/main" id="{055C9A63-F581-4AFD-8127-CB12767AB9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1045" y="3223611"/>
            <a:ext cx="2817487" cy="2817487"/>
          </a:xfrm>
          <a:prstGeom prst="rect">
            <a:avLst/>
          </a:prstGeom>
        </p:spPr>
      </p:pic>
    </p:spTree>
    <p:extLst>
      <p:ext uri="{BB962C8B-B14F-4D97-AF65-F5344CB8AC3E}">
        <p14:creationId xmlns:p14="http://schemas.microsoft.com/office/powerpoint/2010/main" val="2609244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Text&#10;&#10;Description automatically generated">
            <a:extLst>
              <a:ext uri="{FF2B5EF4-FFF2-40B4-BE49-F238E27FC236}">
                <a16:creationId xmlns:a16="http://schemas.microsoft.com/office/drawing/2014/main" id="{525F9CD5-3B59-4B3C-8F4E-B4B44A98CE56}"/>
              </a:ext>
            </a:extLst>
          </p:cNvPr>
          <p:cNvPicPr>
            <a:picLocks noChangeAspect="1"/>
          </p:cNvPicPr>
          <p:nvPr/>
        </p:nvPicPr>
        <p:blipFill rotWithShape="1">
          <a:blip r:embed="rId2">
            <a:extLst>
              <a:ext uri="{28A0092B-C50C-407E-A947-70E740481C1C}">
                <a14:useLocalDpi xmlns:a14="http://schemas.microsoft.com/office/drawing/2010/main" val="0"/>
              </a:ext>
            </a:extLst>
          </a:blip>
          <a:srcRect l="1490" r="2956" b="1"/>
          <a:stretch/>
        </p:blipFill>
        <p:spPr>
          <a:xfrm>
            <a:off x="20" y="10"/>
            <a:ext cx="12191979" cy="6857989"/>
          </a:xfrm>
          <a:prstGeom prst="rect">
            <a:avLst/>
          </a:prstGeom>
        </p:spPr>
      </p:pic>
    </p:spTree>
    <p:extLst>
      <p:ext uri="{BB962C8B-B14F-4D97-AF65-F5344CB8AC3E}">
        <p14:creationId xmlns:p14="http://schemas.microsoft.com/office/powerpoint/2010/main" val="821801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EE18FDB7-5ED8-4F70-A398-28B721572D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4" r="3952" b="1"/>
          <a:stretch/>
        </p:blipFill>
        <p:spPr>
          <a:xfrm>
            <a:off x="20" y="10"/>
            <a:ext cx="12191979" cy="6857989"/>
          </a:xfrm>
          <a:prstGeom prst="rect">
            <a:avLst/>
          </a:prstGeom>
        </p:spPr>
      </p:pic>
    </p:spTree>
    <p:extLst>
      <p:ext uri="{BB962C8B-B14F-4D97-AF65-F5344CB8AC3E}">
        <p14:creationId xmlns:p14="http://schemas.microsoft.com/office/powerpoint/2010/main" val="3436974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C1D105C3-A110-492D-ABB0-9EB49C1A2B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93" b="11288"/>
          <a:stretch/>
        </p:blipFill>
        <p:spPr>
          <a:xfrm>
            <a:off x="20" y="-14278"/>
            <a:ext cx="12191979" cy="6857989"/>
          </a:xfrm>
          <a:prstGeom prst="rect">
            <a:avLst/>
          </a:prstGeom>
        </p:spPr>
      </p:pic>
    </p:spTree>
    <p:extLst>
      <p:ext uri="{BB962C8B-B14F-4D97-AF65-F5344CB8AC3E}">
        <p14:creationId xmlns:p14="http://schemas.microsoft.com/office/powerpoint/2010/main" val="1071226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83C0D554-8FAB-4B2D-A320-572BE362CF12}"/>
              </a:ext>
            </a:extLst>
          </p:cNvPr>
          <p:cNvPicPr>
            <a:picLocks noChangeAspect="1"/>
          </p:cNvPicPr>
          <p:nvPr/>
        </p:nvPicPr>
        <p:blipFill rotWithShape="1">
          <a:blip r:embed="rId2"/>
          <a:srcRect l="11441" r="-1"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67BA-99CC-4AD7-821D-42547B6116FF}"/>
              </a:ext>
            </a:extLst>
          </p:cNvPr>
          <p:cNvSpPr>
            <a:spLocks noGrp="1"/>
          </p:cNvSpPr>
          <p:nvPr>
            <p:ph type="title"/>
          </p:nvPr>
        </p:nvSpPr>
        <p:spPr>
          <a:xfrm>
            <a:off x="861778" y="192483"/>
            <a:ext cx="5920740" cy="1360898"/>
          </a:xfrm>
        </p:spPr>
        <p:txBody>
          <a:bodyPr>
            <a:normAutofit/>
          </a:bodyPr>
          <a:lstStyle/>
          <a:p>
            <a:r>
              <a:rPr lang="en-US" dirty="0">
                <a:latin typeface="Times New Roman" panose="02020603050405020304" pitchFamily="18" charset="0"/>
                <a:cs typeface="Times New Roman" panose="02020603050405020304" pitchFamily="18" charset="0"/>
              </a:rPr>
              <a:t>Preparing Numeric Data</a:t>
            </a:r>
          </a:p>
        </p:txBody>
      </p:sp>
      <p:sp>
        <p:nvSpPr>
          <p:cNvPr id="3" name="Content Placeholder 2">
            <a:extLst>
              <a:ext uri="{FF2B5EF4-FFF2-40B4-BE49-F238E27FC236}">
                <a16:creationId xmlns:a16="http://schemas.microsoft.com/office/drawing/2014/main" id="{EACF2D81-6586-444A-A608-4D76E8090116}"/>
              </a:ext>
            </a:extLst>
          </p:cNvPr>
          <p:cNvSpPr>
            <a:spLocks noGrp="1"/>
          </p:cNvSpPr>
          <p:nvPr>
            <p:ph idx="1"/>
          </p:nvPr>
        </p:nvSpPr>
        <p:spPr>
          <a:xfrm>
            <a:off x="335787" y="1296206"/>
            <a:ext cx="3785459" cy="4986904"/>
          </a:xfrm>
        </p:spPr>
        <p:txBody>
          <a:bodyPr>
            <a:normAutofit/>
          </a:bodyPr>
          <a:lstStyle/>
          <a:p>
            <a:pPr algn="justLow">
              <a:lnSpc>
                <a:spcPct val="110000"/>
              </a:lnSpc>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Numeric data </a:t>
            </a:r>
            <a:r>
              <a:rPr lang="en-US" dirty="0">
                <a:latin typeface="Times New Roman" panose="02020603050405020304" pitchFamily="18" charset="0"/>
                <a:cs typeface="Times New Roman" panose="02020603050405020304" pitchFamily="18" charset="0"/>
              </a:rPr>
              <a:t>tends to be better-behaved than text data. There's only so many symbols that appear in numbers and they have well-defined values.</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Numeric variables are often on </a:t>
            </a:r>
            <a:r>
              <a:rPr lang="en-US" b="1" dirty="0">
                <a:solidFill>
                  <a:srgbClr val="FFC000"/>
                </a:solidFill>
                <a:latin typeface="Times New Roman" panose="02020603050405020304" pitchFamily="18" charset="0"/>
                <a:cs typeface="Times New Roman" panose="02020603050405020304" pitchFamily="18" charset="0"/>
              </a:rPr>
              <a:t>different</a:t>
            </a:r>
            <a:r>
              <a:rPr lang="en-US" dirty="0">
                <a:solidFill>
                  <a:srgbClr val="FFC000"/>
                </a:solidFill>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scales</a:t>
            </a:r>
            <a:r>
              <a:rPr lang="en-US" dirty="0">
                <a:solidFill>
                  <a:srgbClr val="FFC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cover </a:t>
            </a:r>
            <a:r>
              <a:rPr lang="en-US" b="1" dirty="0">
                <a:solidFill>
                  <a:srgbClr val="FFC000"/>
                </a:solidFill>
                <a:latin typeface="Times New Roman" panose="02020603050405020304" pitchFamily="18" charset="0"/>
                <a:cs typeface="Times New Roman" panose="02020603050405020304" pitchFamily="18" charset="0"/>
              </a:rPr>
              <a:t>different ranges</a:t>
            </a:r>
            <a:r>
              <a:rPr lang="en-US" dirty="0">
                <a:latin typeface="Times New Roman" panose="02020603050405020304" pitchFamily="18" charset="0"/>
                <a:cs typeface="Times New Roman" panose="02020603050405020304" pitchFamily="18" charset="0"/>
              </a:rPr>
              <a:t>, so they </a:t>
            </a:r>
            <a:r>
              <a:rPr lang="en-US" b="1" dirty="0">
                <a:latin typeface="Times New Roman" panose="02020603050405020304" pitchFamily="18" charset="0"/>
                <a:cs typeface="Times New Roman" panose="02020603050405020304" pitchFamily="18" charset="0"/>
              </a:rPr>
              <a:t>can't</a:t>
            </a:r>
            <a:r>
              <a:rPr lang="en-US" dirty="0">
                <a:latin typeface="Times New Roman" panose="02020603050405020304" pitchFamily="18" charset="0"/>
                <a:cs typeface="Times New Roman" panose="02020603050405020304" pitchFamily="18" charset="0"/>
              </a:rPr>
              <a:t> be easily </a:t>
            </a:r>
            <a:r>
              <a:rPr lang="en-US" b="1" dirty="0">
                <a:latin typeface="Times New Roman" panose="02020603050405020304" pitchFamily="18" charset="0"/>
                <a:cs typeface="Times New Roman" panose="02020603050405020304" pitchFamily="18" charset="0"/>
              </a:rPr>
              <a:t>compared</a:t>
            </a:r>
            <a:r>
              <a:rPr lang="en-US" dirty="0">
                <a:latin typeface="Times New Roman" panose="02020603050405020304" pitchFamily="18" charset="0"/>
                <a:cs typeface="Times New Roman" panose="02020603050405020304" pitchFamily="18" charset="0"/>
              </a:rPr>
              <a:t>.</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variables with </a:t>
            </a:r>
            <a:r>
              <a:rPr lang="en-US" b="1" dirty="0">
                <a:solidFill>
                  <a:srgbClr val="FFC000"/>
                </a:solidFill>
                <a:latin typeface="Times New Roman" panose="02020603050405020304" pitchFamily="18" charset="0"/>
                <a:cs typeface="Times New Roman" panose="02020603050405020304" pitchFamily="18" charset="0"/>
              </a:rPr>
              <a:t>large values </a:t>
            </a:r>
            <a:r>
              <a:rPr lang="en-US" dirty="0">
                <a:latin typeface="Times New Roman" panose="02020603050405020304" pitchFamily="18" charset="0"/>
                <a:cs typeface="Times New Roman" panose="02020603050405020304" pitchFamily="18" charset="0"/>
              </a:rPr>
              <a:t>can </a:t>
            </a:r>
            <a:r>
              <a:rPr lang="en-US" b="1" dirty="0">
                <a:solidFill>
                  <a:srgbClr val="FFC000"/>
                </a:solidFill>
                <a:latin typeface="Times New Roman" panose="02020603050405020304" pitchFamily="18" charset="0"/>
                <a:cs typeface="Times New Roman" panose="02020603050405020304" pitchFamily="18" charset="0"/>
              </a:rPr>
              <a:t>dominate</a:t>
            </a:r>
            <a:r>
              <a:rPr lang="en-US" dirty="0">
                <a:latin typeface="Times New Roman" panose="02020603050405020304" pitchFamily="18" charset="0"/>
                <a:cs typeface="Times New Roman" panose="02020603050405020304" pitchFamily="18" charset="0"/>
              </a:rPr>
              <a:t> those with </a:t>
            </a:r>
            <a:r>
              <a:rPr lang="en-US" b="1" dirty="0">
                <a:solidFill>
                  <a:srgbClr val="FFC000"/>
                </a:solidFill>
                <a:latin typeface="Times New Roman" panose="02020603050405020304" pitchFamily="18" charset="0"/>
                <a:cs typeface="Times New Roman" panose="02020603050405020304" pitchFamily="18" charset="0"/>
              </a:rPr>
              <a:t>smaller values </a:t>
            </a:r>
            <a:r>
              <a:rPr lang="en-US" dirty="0">
                <a:latin typeface="Times New Roman" panose="02020603050405020304" pitchFamily="18" charset="0"/>
                <a:cs typeface="Times New Roman" panose="02020603050405020304" pitchFamily="18" charset="0"/>
              </a:rPr>
              <a:t>when using certain modeling techniques.</a:t>
            </a:r>
          </a:p>
        </p:txBody>
      </p:sp>
    </p:spTree>
    <p:extLst>
      <p:ext uri="{BB962C8B-B14F-4D97-AF65-F5344CB8AC3E}">
        <p14:creationId xmlns:p14="http://schemas.microsoft.com/office/powerpoint/2010/main" val="1038188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83C0D554-8FAB-4B2D-A320-572BE362CF12}"/>
              </a:ext>
            </a:extLst>
          </p:cNvPr>
          <p:cNvPicPr>
            <a:picLocks noChangeAspect="1"/>
          </p:cNvPicPr>
          <p:nvPr/>
        </p:nvPicPr>
        <p:blipFill rotWithShape="1">
          <a:blip r:embed="rId2"/>
          <a:srcRect l="11441" r="-1" b="-1"/>
          <a:stretch/>
        </p:blipFill>
        <p:spPr>
          <a:xfrm>
            <a:off x="3176575" y="-4"/>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E67BA-99CC-4AD7-821D-42547B6116FF}"/>
              </a:ext>
            </a:extLst>
          </p:cNvPr>
          <p:cNvSpPr>
            <a:spLocks noGrp="1"/>
          </p:cNvSpPr>
          <p:nvPr>
            <p:ph type="title"/>
          </p:nvPr>
        </p:nvSpPr>
        <p:spPr>
          <a:xfrm>
            <a:off x="83307" y="192483"/>
            <a:ext cx="7045133" cy="1360898"/>
          </a:xfrm>
        </p:spPr>
        <p:txBody>
          <a:bodyPr>
            <a:normAutofit/>
          </a:bodyPr>
          <a:lstStyle/>
          <a:p>
            <a:r>
              <a:rPr lang="en-US" dirty="0">
                <a:latin typeface="Times New Roman" panose="02020603050405020304" pitchFamily="18" charset="0"/>
                <a:cs typeface="Times New Roman" panose="02020603050405020304" pitchFamily="18" charset="0"/>
              </a:rPr>
              <a:t>Preparing Numeric Data (Cont.)</a:t>
            </a:r>
          </a:p>
        </p:txBody>
      </p:sp>
      <p:sp>
        <p:nvSpPr>
          <p:cNvPr id="3" name="Content Placeholder 2">
            <a:extLst>
              <a:ext uri="{FF2B5EF4-FFF2-40B4-BE49-F238E27FC236}">
                <a16:creationId xmlns:a16="http://schemas.microsoft.com/office/drawing/2014/main" id="{EACF2D81-6586-444A-A608-4D76E8090116}"/>
              </a:ext>
            </a:extLst>
          </p:cNvPr>
          <p:cNvSpPr>
            <a:spLocks noGrp="1"/>
          </p:cNvSpPr>
          <p:nvPr>
            <p:ph idx="1"/>
          </p:nvPr>
        </p:nvSpPr>
        <p:spPr>
          <a:xfrm>
            <a:off x="83307" y="1553381"/>
            <a:ext cx="3785459" cy="5369311"/>
          </a:xfrm>
        </p:spPr>
        <p:txBody>
          <a:bodyPr>
            <a:normAutofit/>
          </a:bodyPr>
          <a:lstStyle/>
          <a:p>
            <a:pPr algn="justLow">
              <a:lnSpc>
                <a:spcPct val="110000"/>
              </a:lnSpc>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Centering</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scaling</a:t>
            </a:r>
            <a:r>
              <a:rPr lang="en-US" dirty="0">
                <a:latin typeface="Times New Roman" panose="02020603050405020304" pitchFamily="18" charset="0"/>
                <a:cs typeface="Times New Roman" panose="02020603050405020304" pitchFamily="18" charset="0"/>
              </a:rPr>
              <a:t> is a common </a:t>
            </a:r>
            <a:r>
              <a:rPr lang="en-US" b="1" dirty="0">
                <a:solidFill>
                  <a:srgbClr val="FFC000"/>
                </a:solidFill>
                <a:latin typeface="Times New Roman" panose="02020603050405020304" pitchFamily="18" charset="0"/>
                <a:cs typeface="Times New Roman" panose="02020603050405020304" pitchFamily="18" charset="0"/>
              </a:rPr>
              <a:t>preprocessing</a:t>
            </a:r>
            <a:r>
              <a:rPr lang="en-US" dirty="0">
                <a:latin typeface="Times New Roman" panose="02020603050405020304" pitchFamily="18" charset="0"/>
                <a:cs typeface="Times New Roman" panose="02020603050405020304" pitchFamily="18" charset="0"/>
              </a:rPr>
              <a:t> task that puts numeric variables on a </a:t>
            </a:r>
            <a:r>
              <a:rPr lang="en-US" b="1" dirty="0">
                <a:solidFill>
                  <a:srgbClr val="FFC000"/>
                </a:solidFill>
                <a:latin typeface="Times New Roman" panose="02020603050405020304" pitchFamily="18" charset="0"/>
                <a:cs typeface="Times New Roman" panose="02020603050405020304" pitchFamily="18" charset="0"/>
              </a:rPr>
              <a:t>common scale </a:t>
            </a:r>
            <a:r>
              <a:rPr lang="en-US" dirty="0">
                <a:latin typeface="Times New Roman" panose="02020603050405020304" pitchFamily="18" charset="0"/>
                <a:cs typeface="Times New Roman" panose="02020603050405020304" pitchFamily="18" charset="0"/>
              </a:rPr>
              <a:t>so </a:t>
            </a:r>
            <a:r>
              <a:rPr lang="en-US" b="1" dirty="0">
                <a:solidFill>
                  <a:srgbClr val="FFC000"/>
                </a:solidFill>
                <a:latin typeface="Times New Roman" panose="02020603050405020304" pitchFamily="18" charset="0"/>
                <a:cs typeface="Times New Roman" panose="02020603050405020304" pitchFamily="18" charset="0"/>
              </a:rPr>
              <a:t>no</a:t>
            </a:r>
            <a:r>
              <a:rPr lang="en-US" dirty="0">
                <a:latin typeface="Times New Roman" panose="02020603050405020304" pitchFamily="18" charset="0"/>
                <a:cs typeface="Times New Roman" panose="02020603050405020304" pitchFamily="18" charset="0"/>
              </a:rPr>
              <a:t> single </a:t>
            </a:r>
            <a:r>
              <a:rPr lang="en-US" b="1" dirty="0">
                <a:solidFill>
                  <a:srgbClr val="FFC000"/>
                </a:solidFill>
                <a:latin typeface="Times New Roman" panose="02020603050405020304" pitchFamily="18" charset="0"/>
                <a:cs typeface="Times New Roman" panose="02020603050405020304" pitchFamily="18" charset="0"/>
              </a:rPr>
              <a:t>variable</a:t>
            </a:r>
            <a:r>
              <a:rPr lang="en-US" dirty="0">
                <a:latin typeface="Times New Roman" panose="02020603050405020304" pitchFamily="18" charset="0"/>
                <a:cs typeface="Times New Roman" panose="02020603050405020304" pitchFamily="18" charset="0"/>
              </a:rPr>
              <a:t> will </a:t>
            </a:r>
            <a:r>
              <a:rPr lang="en-US" b="1" dirty="0">
                <a:solidFill>
                  <a:srgbClr val="FFC000"/>
                </a:solidFill>
                <a:latin typeface="Times New Roman" panose="02020603050405020304" pitchFamily="18" charset="0"/>
                <a:cs typeface="Times New Roman" panose="02020603050405020304" pitchFamily="18" charset="0"/>
              </a:rPr>
              <a:t>dominate</a:t>
            </a:r>
            <a:r>
              <a:rPr lang="en-US" dirty="0">
                <a:latin typeface="Times New Roman" panose="02020603050405020304" pitchFamily="18" charset="0"/>
                <a:cs typeface="Times New Roman" panose="02020603050405020304" pitchFamily="18" charset="0"/>
              </a:rPr>
              <a:t> the others.</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simplest way to center data is to </a:t>
            </a:r>
            <a:r>
              <a:rPr lang="en-US" b="1" dirty="0">
                <a:solidFill>
                  <a:srgbClr val="FFC000"/>
                </a:solidFill>
                <a:latin typeface="Times New Roman" panose="02020603050405020304" pitchFamily="18" charset="0"/>
                <a:cs typeface="Times New Roman" panose="02020603050405020304" pitchFamily="18" charset="0"/>
              </a:rPr>
              <a:t>subtract the mean </a:t>
            </a:r>
            <a:r>
              <a:rPr lang="en-US" dirty="0">
                <a:latin typeface="Times New Roman" panose="02020603050405020304" pitchFamily="18" charset="0"/>
                <a:cs typeface="Times New Roman" panose="02020603050405020304" pitchFamily="18" charset="0"/>
              </a:rPr>
              <a:t>value from each data point. It </a:t>
            </a:r>
            <a:r>
              <a:rPr lang="en-US" b="1" dirty="0">
                <a:solidFill>
                  <a:srgbClr val="FFC000"/>
                </a:solidFill>
                <a:latin typeface="Times New Roman" panose="02020603050405020304" pitchFamily="18" charset="0"/>
                <a:cs typeface="Times New Roman" panose="02020603050405020304" pitchFamily="18" charset="0"/>
              </a:rPr>
              <a:t>centers</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the data around zero </a:t>
            </a:r>
            <a:r>
              <a:rPr lang="en-US" dirty="0">
                <a:latin typeface="Times New Roman" panose="02020603050405020304" pitchFamily="18" charset="0"/>
                <a:cs typeface="Times New Roman" panose="02020603050405020304" pitchFamily="18" charset="0"/>
              </a:rPr>
              <a:t>and sets the </a:t>
            </a:r>
            <a:r>
              <a:rPr lang="en-US" b="1" dirty="0">
                <a:solidFill>
                  <a:srgbClr val="FFC000"/>
                </a:solidFill>
                <a:latin typeface="Times New Roman" panose="02020603050405020304" pitchFamily="18" charset="0"/>
                <a:cs typeface="Times New Roman" panose="02020603050405020304" pitchFamily="18" charset="0"/>
              </a:rPr>
              <a:t>new mean to zero</a:t>
            </a:r>
            <a:r>
              <a:rPr lang="en-US" dirty="0">
                <a:latin typeface="Times New Roman" panose="02020603050405020304" pitchFamily="18" charset="0"/>
                <a:cs typeface="Times New Roman" panose="02020603050405020304" pitchFamily="18" charset="0"/>
              </a:rPr>
              <a:t>.</a:t>
            </a:r>
          </a:p>
          <a:p>
            <a:pPr algn="justLow">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One way to put data on a </a:t>
            </a:r>
            <a:r>
              <a:rPr lang="en-US" b="1" dirty="0">
                <a:solidFill>
                  <a:srgbClr val="FFC000"/>
                </a:solidFill>
                <a:latin typeface="Times New Roman" panose="02020603050405020304" pitchFamily="18" charset="0"/>
                <a:cs typeface="Times New Roman" panose="02020603050405020304" pitchFamily="18" charset="0"/>
              </a:rPr>
              <a:t>common scale </a:t>
            </a:r>
            <a:r>
              <a:rPr lang="en-US" dirty="0">
                <a:latin typeface="Times New Roman" panose="02020603050405020304" pitchFamily="18" charset="0"/>
                <a:cs typeface="Times New Roman" panose="02020603050405020304" pitchFamily="18" charset="0"/>
              </a:rPr>
              <a:t>is to </a:t>
            </a:r>
            <a:r>
              <a:rPr lang="en-US" b="1" dirty="0">
                <a:solidFill>
                  <a:srgbClr val="FFC000"/>
                </a:solidFill>
                <a:latin typeface="Times New Roman" panose="02020603050405020304" pitchFamily="18" charset="0"/>
                <a:cs typeface="Times New Roman" panose="02020603050405020304" pitchFamily="18" charset="0"/>
              </a:rPr>
              <a:t>divide</a:t>
            </a:r>
            <a:r>
              <a:rPr lang="en-US" dirty="0">
                <a:latin typeface="Times New Roman" panose="02020603050405020304" pitchFamily="18" charset="0"/>
                <a:cs typeface="Times New Roman" panose="02020603050405020304" pitchFamily="18" charset="0"/>
              </a:rPr>
              <a:t> by the </a:t>
            </a:r>
            <a:r>
              <a:rPr lang="en-US" b="1" dirty="0">
                <a:solidFill>
                  <a:srgbClr val="FFC000"/>
                </a:solidFill>
                <a:latin typeface="Times New Roman" panose="02020603050405020304" pitchFamily="18" charset="0"/>
                <a:cs typeface="Times New Roman" panose="02020603050405020304" pitchFamily="18" charset="0"/>
              </a:rPr>
              <a:t>standard deviation</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16706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F2016691-A3FC-47B0-8514-08A5F828A7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937" b="13008"/>
          <a:stretch/>
        </p:blipFill>
        <p:spPr>
          <a:xfrm>
            <a:off x="20" y="10"/>
            <a:ext cx="12191979" cy="6857989"/>
          </a:xfrm>
          <a:prstGeom prst="rect">
            <a:avLst/>
          </a:prstGeom>
        </p:spPr>
      </p:pic>
    </p:spTree>
    <p:extLst>
      <p:ext uri="{BB962C8B-B14F-4D97-AF65-F5344CB8AC3E}">
        <p14:creationId xmlns:p14="http://schemas.microsoft.com/office/powerpoint/2010/main" val="3334288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36E2816-9CE2-4721-AA53-E6E2C51D7E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366" b="-1"/>
          <a:stretch/>
        </p:blipFill>
        <p:spPr>
          <a:xfrm>
            <a:off x="253043" y="253672"/>
            <a:ext cx="11685916" cy="5960754"/>
          </a:xfrm>
          <a:prstGeom prst="rect">
            <a:avLst/>
          </a:prstGeom>
        </p:spPr>
      </p:pic>
    </p:spTree>
    <p:extLst>
      <p:ext uri="{BB962C8B-B14F-4D97-AF65-F5344CB8AC3E}">
        <p14:creationId xmlns:p14="http://schemas.microsoft.com/office/powerpoint/2010/main" val="1442776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9268-4957-4D1C-AB5C-51D551DF3B0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Preparing Numeric Data (Cont.)</a:t>
            </a:r>
            <a:endParaRPr lang="en-US" dirty="0"/>
          </a:p>
        </p:txBody>
      </p:sp>
      <p:sp>
        <p:nvSpPr>
          <p:cNvPr id="3" name="Content Placeholder 2">
            <a:extLst>
              <a:ext uri="{FF2B5EF4-FFF2-40B4-BE49-F238E27FC236}">
                <a16:creationId xmlns:a16="http://schemas.microsoft.com/office/drawing/2014/main" id="{BFA34499-1CE5-4744-B1B8-51628BC3320D}"/>
              </a:ext>
            </a:extLst>
          </p:cNvPr>
          <p:cNvSpPr>
            <a:spLocks noGrp="1"/>
          </p:cNvSpPr>
          <p:nvPr>
            <p:ph idx="1"/>
          </p:nvPr>
        </p:nvSpPr>
        <p:spPr/>
        <p:txBody>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a:t>
            </a:r>
            <a:r>
              <a:rPr lang="en-US" b="1" dirty="0">
                <a:solidFill>
                  <a:srgbClr val="FFC000"/>
                </a:solidFill>
                <a:latin typeface="Times New Roman" panose="02020603050405020304" pitchFamily="18" charset="0"/>
                <a:cs typeface="Times New Roman" panose="02020603050405020304" pitchFamily="18" charset="0"/>
              </a:rPr>
              <a:t>distribution</a:t>
            </a:r>
            <a:r>
              <a:rPr lang="en-US" dirty="0">
                <a:latin typeface="Times New Roman" panose="02020603050405020304" pitchFamily="18" charset="0"/>
                <a:cs typeface="Times New Roman" panose="02020603050405020304" pitchFamily="18" charset="0"/>
              </a:rPr>
              <a:t> of data (</a:t>
            </a:r>
            <a:r>
              <a:rPr lang="en-US" b="1" dirty="0">
                <a:solidFill>
                  <a:srgbClr val="FFC000"/>
                </a:solidFill>
                <a:latin typeface="Times New Roman" panose="02020603050405020304" pitchFamily="18" charset="0"/>
                <a:cs typeface="Times New Roman" panose="02020603050405020304" pitchFamily="18" charset="0"/>
              </a:rPr>
              <a:t>its overall shape and how it is spread out)</a:t>
            </a:r>
            <a:r>
              <a:rPr lang="en-US" dirty="0">
                <a:latin typeface="Times New Roman" panose="02020603050405020304" pitchFamily="18" charset="0"/>
                <a:cs typeface="Times New Roman" panose="02020603050405020304" pitchFamily="18" charset="0"/>
              </a:rPr>
              <a:t> can have a significant </a:t>
            </a:r>
            <a:r>
              <a:rPr lang="en-US" b="1" dirty="0">
                <a:solidFill>
                  <a:srgbClr val="FFC000"/>
                </a:solidFill>
                <a:latin typeface="Times New Roman" panose="02020603050405020304" pitchFamily="18" charset="0"/>
                <a:cs typeface="Times New Roman" panose="02020603050405020304" pitchFamily="18" charset="0"/>
              </a:rPr>
              <a:t>impact on analysis </a:t>
            </a:r>
            <a:r>
              <a:rPr lang="en-US" dirty="0">
                <a:latin typeface="Times New Roman" panose="02020603050405020304" pitchFamily="18" charset="0"/>
                <a:cs typeface="Times New Roman" panose="02020603050405020304" pitchFamily="18" charset="0"/>
              </a:rPr>
              <a:t>and modeling. </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that is roughly evenly </a:t>
            </a:r>
            <a:r>
              <a:rPr lang="en-US" b="1" dirty="0">
                <a:solidFill>
                  <a:srgbClr val="FFC000"/>
                </a:solidFill>
                <a:latin typeface="Times New Roman" panose="02020603050405020304" pitchFamily="18" charset="0"/>
                <a:cs typeface="Times New Roman" panose="02020603050405020304" pitchFamily="18" charset="0"/>
              </a:rPr>
              <a:t>spread around the mean </a:t>
            </a:r>
            <a:r>
              <a:rPr lang="en-US" dirty="0">
                <a:latin typeface="Times New Roman" panose="02020603050405020304" pitchFamily="18" charset="0"/>
                <a:cs typeface="Times New Roman" panose="02020603050405020304" pitchFamily="18" charset="0"/>
              </a:rPr>
              <a:t>value known as </a:t>
            </a:r>
            <a:r>
              <a:rPr lang="en-US" b="1" dirty="0">
                <a:solidFill>
                  <a:srgbClr val="FFC000"/>
                </a:solidFill>
                <a:latin typeface="Times New Roman" panose="02020603050405020304" pitchFamily="18" charset="0"/>
                <a:cs typeface="Times New Roman" panose="02020603050405020304" pitchFamily="18" charset="0"/>
              </a:rPr>
              <a:t>normally distributed </a:t>
            </a:r>
            <a:r>
              <a:rPr lang="en-US" dirty="0">
                <a:latin typeface="Times New Roman" panose="02020603050405020304" pitchFamily="18" charset="0"/>
                <a:cs typeface="Times New Roman" panose="02020603050405020304" pitchFamily="18" charset="0"/>
              </a:rPr>
              <a:t>data tends to be well-behaved. </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 the other hand, </a:t>
            </a:r>
            <a:r>
              <a:rPr lang="en-US" b="1" dirty="0">
                <a:solidFill>
                  <a:srgbClr val="FFC000"/>
                </a:solidFill>
                <a:latin typeface="Times New Roman" panose="02020603050405020304" pitchFamily="18" charset="0"/>
                <a:cs typeface="Times New Roman" panose="02020603050405020304" pitchFamily="18" charset="0"/>
              </a:rPr>
              <a:t>some data </a:t>
            </a:r>
            <a:r>
              <a:rPr lang="en-US" dirty="0">
                <a:latin typeface="Times New Roman" panose="02020603050405020304" pitchFamily="18" charset="0"/>
                <a:cs typeface="Times New Roman" panose="02020603050405020304" pitchFamily="18" charset="0"/>
              </a:rPr>
              <a:t>sets exhibit significant </a:t>
            </a:r>
            <a:r>
              <a:rPr lang="en-US" b="1" dirty="0">
                <a:solidFill>
                  <a:srgbClr val="FFC000"/>
                </a:solidFill>
                <a:latin typeface="Times New Roman" panose="02020603050405020304" pitchFamily="18" charset="0"/>
                <a:cs typeface="Times New Roman" panose="02020603050405020304" pitchFamily="18" charset="0"/>
              </a:rPr>
              <a:t>skewness</a:t>
            </a:r>
            <a:r>
              <a:rPr lang="en-US" dirty="0">
                <a:latin typeface="Times New Roman" panose="02020603050405020304" pitchFamily="18" charset="0"/>
                <a:cs typeface="Times New Roman" panose="02020603050405020304" pitchFamily="18" charset="0"/>
              </a:rPr>
              <a:t> or </a:t>
            </a:r>
            <a:r>
              <a:rPr lang="en-US" b="1" dirty="0">
                <a:solidFill>
                  <a:srgbClr val="FFC000"/>
                </a:solidFill>
                <a:latin typeface="Times New Roman" panose="02020603050405020304" pitchFamily="18" charset="0"/>
                <a:cs typeface="Times New Roman" panose="02020603050405020304" pitchFamily="18" charset="0"/>
              </a:rPr>
              <a:t>asymmetry</a:t>
            </a:r>
            <a:r>
              <a:rPr lang="en-US" dirty="0">
                <a:latin typeface="Times New Roman" panose="02020603050405020304" pitchFamily="18" charset="0"/>
                <a:cs typeface="Times New Roman" panose="02020603050405020304" pitchFamily="18" charset="0"/>
              </a:rPr>
              <a:t>.</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with </a:t>
            </a:r>
            <a:r>
              <a:rPr lang="en-US" b="1" dirty="0">
                <a:solidFill>
                  <a:srgbClr val="FFC000"/>
                </a:solidFill>
                <a:latin typeface="Times New Roman" panose="02020603050405020304" pitchFamily="18" charset="0"/>
                <a:cs typeface="Times New Roman" panose="02020603050405020304" pitchFamily="18" charset="0"/>
              </a:rPr>
              <a:t>a long tail that goes off to the right </a:t>
            </a:r>
            <a:r>
              <a:rPr lang="en-US" dirty="0">
                <a:latin typeface="Times New Roman" panose="02020603050405020304" pitchFamily="18" charset="0"/>
                <a:cs typeface="Times New Roman" panose="02020603050405020304" pitchFamily="18" charset="0"/>
              </a:rPr>
              <a:t>is called </a:t>
            </a:r>
            <a:r>
              <a:rPr lang="en-US" b="1" dirty="0">
                <a:solidFill>
                  <a:srgbClr val="FFC000"/>
                </a:solidFill>
                <a:latin typeface="Times New Roman" panose="02020603050405020304" pitchFamily="18" charset="0"/>
                <a:cs typeface="Times New Roman" panose="02020603050405020304" pitchFamily="18" charset="0"/>
              </a:rPr>
              <a:t>positively skewed </a:t>
            </a:r>
            <a:r>
              <a:rPr lang="en-US" dirty="0">
                <a:latin typeface="Times New Roman" panose="02020603050405020304" pitchFamily="18" charset="0"/>
                <a:cs typeface="Times New Roman" panose="02020603050405020304" pitchFamily="18" charset="0"/>
              </a:rPr>
              <a:t>or </a:t>
            </a:r>
            <a:r>
              <a:rPr lang="en-US" b="1" dirty="0">
                <a:solidFill>
                  <a:srgbClr val="FFC000"/>
                </a:solidFill>
                <a:latin typeface="Times New Roman" panose="02020603050405020304" pitchFamily="18" charset="0"/>
                <a:cs typeface="Times New Roman" panose="02020603050405020304" pitchFamily="18" charset="0"/>
              </a:rPr>
              <a:t>right skewed</a:t>
            </a:r>
            <a:r>
              <a:rPr lang="en-US" dirty="0">
                <a:latin typeface="Times New Roman" panose="02020603050405020304" pitchFamily="18" charset="0"/>
                <a:cs typeface="Times New Roman" panose="02020603050405020304" pitchFamily="18" charset="0"/>
              </a:rPr>
              <a:t>.</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Taking the </a:t>
            </a:r>
            <a:r>
              <a:rPr lang="en-US" b="1" dirty="0">
                <a:solidFill>
                  <a:srgbClr val="FFC000"/>
                </a:solidFill>
                <a:latin typeface="Times New Roman" panose="02020603050405020304" pitchFamily="18" charset="0"/>
                <a:cs typeface="Times New Roman" panose="02020603050405020304" pitchFamily="18" charset="0"/>
              </a:rPr>
              <a:t>square root </a:t>
            </a:r>
            <a:r>
              <a:rPr lang="en-US" dirty="0">
                <a:latin typeface="Times New Roman" panose="02020603050405020304" pitchFamily="18" charset="0"/>
                <a:cs typeface="Times New Roman" panose="02020603050405020304" pitchFamily="18" charset="0"/>
              </a:rPr>
              <a:t>of each data point or taking the </a:t>
            </a:r>
            <a:r>
              <a:rPr lang="en-US" b="1" dirty="0">
                <a:solidFill>
                  <a:srgbClr val="FFC000"/>
                </a:solidFill>
                <a:latin typeface="Times New Roman" panose="02020603050405020304" pitchFamily="18" charset="0"/>
                <a:cs typeface="Times New Roman" panose="02020603050405020304" pitchFamily="18" charset="0"/>
              </a:rPr>
              <a:t>natural logarithm </a:t>
            </a:r>
            <a:r>
              <a:rPr lang="en-US" dirty="0">
                <a:latin typeface="Times New Roman" panose="02020603050405020304" pitchFamily="18" charset="0"/>
                <a:cs typeface="Times New Roman" panose="02020603050405020304" pitchFamily="18" charset="0"/>
              </a:rPr>
              <a:t>of each data point are two simple transformations that </a:t>
            </a:r>
            <a:r>
              <a:rPr lang="en-US" b="1" dirty="0">
                <a:solidFill>
                  <a:srgbClr val="FFC000"/>
                </a:solidFill>
                <a:latin typeface="Times New Roman" panose="02020603050405020304" pitchFamily="18" charset="0"/>
                <a:cs typeface="Times New Roman" panose="02020603050405020304" pitchFamily="18" charset="0"/>
              </a:rPr>
              <a:t>can reduce skew</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7607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011142C1-D496-4DDF-ABAA-77218CB0CA96}"/>
              </a:ext>
            </a:extLst>
          </p:cNvPr>
          <p:cNvPicPr>
            <a:picLocks noChangeAspect="1"/>
          </p:cNvPicPr>
          <p:nvPr/>
        </p:nvPicPr>
        <p:blipFill rotWithShape="1">
          <a:blip r:embed="rId2">
            <a:extLst>
              <a:ext uri="{28A0092B-C50C-407E-A947-70E740481C1C}">
                <a14:useLocalDpi xmlns:a14="http://schemas.microsoft.com/office/drawing/2010/main" val="0"/>
              </a:ext>
            </a:extLst>
          </a:blip>
          <a:srcRect t="11159" b="10986"/>
          <a:stretch/>
        </p:blipFill>
        <p:spPr>
          <a:xfrm>
            <a:off x="20" y="10"/>
            <a:ext cx="12191979" cy="6857989"/>
          </a:xfrm>
          <a:prstGeom prst="rect">
            <a:avLst/>
          </a:prstGeom>
        </p:spPr>
      </p:pic>
    </p:spTree>
    <p:extLst>
      <p:ext uri="{BB962C8B-B14F-4D97-AF65-F5344CB8AC3E}">
        <p14:creationId xmlns:p14="http://schemas.microsoft.com/office/powerpoint/2010/main" val="3860941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424BFF01-A15B-4308-96BB-4115106D37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9" r="2717"/>
          <a:stretch/>
        </p:blipFill>
        <p:spPr>
          <a:xfrm>
            <a:off x="253043" y="253672"/>
            <a:ext cx="11685916" cy="5960754"/>
          </a:xfrm>
          <a:prstGeom prst="rect">
            <a:avLst/>
          </a:prstGeom>
        </p:spPr>
      </p:pic>
    </p:spTree>
    <p:extLst>
      <p:ext uri="{BB962C8B-B14F-4D97-AF65-F5344CB8AC3E}">
        <p14:creationId xmlns:p14="http://schemas.microsoft.com/office/powerpoint/2010/main" val="307457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70942A1D-6E8C-4D55-B217-AB2A2D3F14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65861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03480503-99B4-4C13-A2BA-7A5E965385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845" r="1" b="9577"/>
          <a:stretch/>
        </p:blipFill>
        <p:spPr>
          <a:xfrm>
            <a:off x="253043" y="253672"/>
            <a:ext cx="11685916" cy="5960754"/>
          </a:xfrm>
          <a:prstGeom prst="rect">
            <a:avLst/>
          </a:prstGeom>
        </p:spPr>
      </p:pic>
    </p:spTree>
    <p:extLst>
      <p:ext uri="{BB962C8B-B14F-4D97-AF65-F5344CB8AC3E}">
        <p14:creationId xmlns:p14="http://schemas.microsoft.com/office/powerpoint/2010/main" val="2003797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A0163D64-05AB-4AE3-AB4F-DE36274586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2864"/>
            <a:ext cx="12192000" cy="6858000"/>
          </a:xfrm>
        </p:spPr>
      </p:pic>
    </p:spTree>
    <p:extLst>
      <p:ext uri="{BB962C8B-B14F-4D97-AF65-F5344CB8AC3E}">
        <p14:creationId xmlns:p14="http://schemas.microsoft.com/office/powerpoint/2010/main" val="3816865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F2AD7217-8C09-4F79-8DEC-8D3CBF16DA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88" b="-1"/>
          <a:stretch/>
        </p:blipFill>
        <p:spPr>
          <a:xfrm>
            <a:off x="20" y="10"/>
            <a:ext cx="12191979" cy="6857989"/>
          </a:xfrm>
          <a:prstGeom prst="rect">
            <a:avLst/>
          </a:prstGeom>
        </p:spPr>
      </p:pic>
    </p:spTree>
    <p:extLst>
      <p:ext uri="{BB962C8B-B14F-4D97-AF65-F5344CB8AC3E}">
        <p14:creationId xmlns:p14="http://schemas.microsoft.com/office/powerpoint/2010/main" val="3085605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1774B1A7-769A-4125-ABD2-EC53629E68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371455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8949-7D1B-49D0-937A-9A24D8EB5E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Preparing Numeric Data (Cont.)</a:t>
            </a:r>
            <a:endParaRPr lang="en-US" dirty="0"/>
          </a:p>
        </p:txBody>
      </p:sp>
      <p:sp>
        <p:nvSpPr>
          <p:cNvPr id="3" name="Content Placeholder 2">
            <a:extLst>
              <a:ext uri="{FF2B5EF4-FFF2-40B4-BE49-F238E27FC236}">
                <a16:creationId xmlns:a16="http://schemas.microsoft.com/office/drawing/2014/main" id="{43FDE676-9BE7-4B27-96DC-1120CA30E142}"/>
              </a:ext>
            </a:extLst>
          </p:cNvPr>
          <p:cNvSpPr>
            <a:spLocks noGrp="1"/>
          </p:cNvSpPr>
          <p:nvPr>
            <p:ph idx="1"/>
          </p:nvPr>
        </p:nvSpPr>
        <p:spPr>
          <a:xfrm>
            <a:off x="1143000" y="2332025"/>
            <a:ext cx="9905999" cy="3768737"/>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predictive modeling, </a:t>
            </a:r>
            <a:r>
              <a:rPr lang="en-US" b="1" dirty="0">
                <a:solidFill>
                  <a:srgbClr val="FFC000"/>
                </a:solidFill>
                <a:latin typeface="Times New Roman" panose="02020603050405020304" pitchFamily="18" charset="0"/>
                <a:cs typeface="Times New Roman" panose="02020603050405020304" pitchFamily="18" charset="0"/>
              </a:rPr>
              <a:t>each variable </a:t>
            </a:r>
            <a:r>
              <a:rPr lang="en-US" dirty="0">
                <a:latin typeface="Times New Roman" panose="02020603050405020304" pitchFamily="18" charset="0"/>
                <a:cs typeface="Times New Roman" panose="02020603050405020304" pitchFamily="18" charset="0"/>
              </a:rPr>
              <a:t>you use to construct a model would ideally represent some </a:t>
            </a:r>
            <a:r>
              <a:rPr lang="en-US" b="1" dirty="0">
                <a:solidFill>
                  <a:srgbClr val="FFC000"/>
                </a:solidFill>
                <a:latin typeface="Times New Roman" panose="02020603050405020304" pitchFamily="18" charset="0"/>
                <a:cs typeface="Times New Roman" panose="02020603050405020304" pitchFamily="18" charset="0"/>
              </a:rPr>
              <a:t>unique feature </a:t>
            </a:r>
            <a:r>
              <a:rPr lang="en-US" dirty="0">
                <a:latin typeface="Times New Roman" panose="02020603050405020304" pitchFamily="18" charset="0"/>
                <a:cs typeface="Times New Roman" panose="02020603050405020304" pitchFamily="18" charset="0"/>
              </a:rPr>
              <a:t>of the data. In other words, you want each variable to </a:t>
            </a:r>
            <a:r>
              <a:rPr lang="en-US" b="1" dirty="0">
                <a:solidFill>
                  <a:srgbClr val="FFC000"/>
                </a:solidFill>
                <a:latin typeface="Times New Roman" panose="02020603050405020304" pitchFamily="18" charset="0"/>
                <a:cs typeface="Times New Roman" panose="02020603050405020304" pitchFamily="18" charset="0"/>
              </a:rPr>
              <a:t>tell you something different</a:t>
            </a:r>
            <a:r>
              <a:rPr lang="en-US" dirty="0">
                <a:latin typeface="Times New Roman" panose="02020603050405020304" pitchFamily="18" charset="0"/>
                <a:cs typeface="Times New Roman" panose="02020603050405020304" pitchFamily="18" charset="0"/>
              </a:rPr>
              <a:t>. In reality, variables often exhibit </a:t>
            </a:r>
            <a:r>
              <a:rPr lang="en-US" b="1" dirty="0">
                <a:solidFill>
                  <a:srgbClr val="FFC000"/>
                </a:solidFill>
                <a:latin typeface="Times New Roman" panose="02020603050405020304" pitchFamily="18" charset="0"/>
                <a:cs typeface="Times New Roman" panose="02020603050405020304" pitchFamily="18" charset="0"/>
              </a:rPr>
              <a:t>collinearity.</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Variables with </a:t>
            </a:r>
            <a:r>
              <a:rPr lang="en-US" b="1" dirty="0">
                <a:solidFill>
                  <a:srgbClr val="FFC000"/>
                </a:solidFill>
                <a:latin typeface="Times New Roman" panose="02020603050405020304" pitchFamily="18" charset="0"/>
                <a:cs typeface="Times New Roman" panose="02020603050405020304" pitchFamily="18" charset="0"/>
              </a:rPr>
              <a:t>strong correlations </a:t>
            </a:r>
            <a:r>
              <a:rPr lang="en-US" dirty="0">
                <a:latin typeface="Times New Roman" panose="02020603050405020304" pitchFamily="18" charset="0"/>
                <a:cs typeface="Times New Roman" panose="02020603050405020304" pitchFamily="18" charset="0"/>
              </a:rPr>
              <a:t>can </a:t>
            </a:r>
            <a:r>
              <a:rPr lang="en-US" b="1" dirty="0">
                <a:solidFill>
                  <a:srgbClr val="FFC000"/>
                </a:solidFill>
                <a:latin typeface="Times New Roman" panose="02020603050405020304" pitchFamily="18" charset="0"/>
                <a:cs typeface="Times New Roman" panose="02020603050405020304" pitchFamily="18" charset="0"/>
              </a:rPr>
              <a:t>interfere with one another </a:t>
            </a:r>
            <a:r>
              <a:rPr lang="en-US" dirty="0">
                <a:latin typeface="Times New Roman" panose="02020603050405020304" pitchFamily="18" charset="0"/>
                <a:cs typeface="Times New Roman" panose="02020603050405020304" pitchFamily="18" charset="0"/>
              </a:rPr>
              <a:t>when performing modeling and muddy results.</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a:t>
            </a:r>
            <a:r>
              <a:rPr lang="en-US" b="1" dirty="0">
                <a:solidFill>
                  <a:srgbClr val="FFC000"/>
                </a:solidFill>
                <a:latin typeface="Times New Roman" panose="02020603050405020304" pitchFamily="18" charset="0"/>
                <a:cs typeface="Times New Roman" panose="02020603050405020304" pitchFamily="18" charset="0"/>
              </a:rPr>
              <a:t>positive correlation </a:t>
            </a:r>
            <a:r>
              <a:rPr lang="en-US" dirty="0">
                <a:latin typeface="Times New Roman" panose="02020603050405020304" pitchFamily="18" charset="0"/>
                <a:cs typeface="Times New Roman" panose="02020603050405020304" pitchFamily="18" charset="0"/>
              </a:rPr>
              <a:t>implies that when one </a:t>
            </a:r>
            <a:r>
              <a:rPr lang="en-US" b="1" dirty="0">
                <a:solidFill>
                  <a:srgbClr val="FFC000"/>
                </a:solidFill>
                <a:latin typeface="Times New Roman" panose="02020603050405020304" pitchFamily="18" charset="0"/>
                <a:cs typeface="Times New Roman" panose="02020603050405020304" pitchFamily="18" charset="0"/>
              </a:rPr>
              <a:t>variable goes up the other tends to go up </a:t>
            </a:r>
            <a:r>
              <a:rPr lang="en-US" dirty="0">
                <a:latin typeface="Times New Roman" panose="02020603050405020304" pitchFamily="18" charset="0"/>
                <a:cs typeface="Times New Roman" panose="02020603050405020304" pitchFamily="18" charset="0"/>
              </a:rPr>
              <a:t>as well. </a:t>
            </a:r>
            <a:r>
              <a:rPr lang="en-US" b="1" dirty="0">
                <a:solidFill>
                  <a:srgbClr val="FFC000"/>
                </a:solidFill>
                <a:latin typeface="Times New Roman" panose="02020603050405020304" pitchFamily="18" charset="0"/>
                <a:cs typeface="Times New Roman" panose="02020603050405020304" pitchFamily="18" charset="0"/>
              </a:rPr>
              <a:t>Negative correlations indicate an inverse relationship. </a:t>
            </a:r>
            <a:r>
              <a:rPr lang="en-US" dirty="0">
                <a:latin typeface="Times New Roman" panose="02020603050405020304" pitchFamily="18" charset="0"/>
                <a:cs typeface="Times New Roman" panose="02020603050405020304" pitchFamily="18" charset="0"/>
              </a:rPr>
              <a:t>A correlation </a:t>
            </a:r>
            <a:r>
              <a:rPr lang="en-US" b="1" dirty="0">
                <a:solidFill>
                  <a:srgbClr val="FFC000"/>
                </a:solidFill>
                <a:latin typeface="Times New Roman" panose="02020603050405020304" pitchFamily="18" charset="0"/>
                <a:cs typeface="Times New Roman" panose="02020603050405020304" pitchFamily="18" charset="0"/>
              </a:rPr>
              <a:t>near zero indicates low correlation </a:t>
            </a:r>
            <a:r>
              <a:rPr lang="en-US" dirty="0">
                <a:latin typeface="Times New Roman" panose="02020603050405020304" pitchFamily="18" charset="0"/>
                <a:cs typeface="Times New Roman" panose="02020603050405020304" pitchFamily="18" charset="0"/>
              </a:rPr>
              <a:t>while a correlation </a:t>
            </a:r>
            <a:r>
              <a:rPr lang="en-US" b="1" dirty="0">
                <a:solidFill>
                  <a:srgbClr val="FFC000"/>
                </a:solidFill>
                <a:latin typeface="Times New Roman" panose="02020603050405020304" pitchFamily="18" charset="0"/>
                <a:cs typeface="Times New Roman" panose="02020603050405020304" pitchFamily="18" charset="0"/>
              </a:rPr>
              <a:t>near -1 or 1 indicates a large </a:t>
            </a:r>
            <a:r>
              <a:rPr lang="en-US" dirty="0">
                <a:latin typeface="Times New Roman" panose="02020603050405020304" pitchFamily="18" charset="0"/>
                <a:cs typeface="Times New Roman" panose="02020603050405020304" pitchFamily="18" charset="0"/>
              </a:rPr>
              <a:t>negative or positive correlation.</a:t>
            </a:r>
          </a:p>
        </p:txBody>
      </p:sp>
    </p:spTree>
    <p:extLst>
      <p:ext uri="{BB962C8B-B14F-4D97-AF65-F5344CB8AC3E}">
        <p14:creationId xmlns:p14="http://schemas.microsoft.com/office/powerpoint/2010/main" val="4148390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Graphical user interface, text, application&#10;&#10;Description automatically generated">
            <a:extLst>
              <a:ext uri="{FF2B5EF4-FFF2-40B4-BE49-F238E27FC236}">
                <a16:creationId xmlns:a16="http://schemas.microsoft.com/office/drawing/2014/main" id="{E8DAEE30-B374-4226-B9C0-38C0D55F10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 r="1919" b="1"/>
          <a:stretch/>
        </p:blipFill>
        <p:spPr>
          <a:xfrm>
            <a:off x="20" y="10"/>
            <a:ext cx="12191979" cy="6857989"/>
          </a:xfrm>
          <a:prstGeom prst="rect">
            <a:avLst/>
          </a:prstGeom>
        </p:spPr>
      </p:pic>
    </p:spTree>
    <p:extLst>
      <p:ext uri="{BB962C8B-B14F-4D97-AF65-F5344CB8AC3E}">
        <p14:creationId xmlns:p14="http://schemas.microsoft.com/office/powerpoint/2010/main" val="2007915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2635E86D-7BBD-4172-9803-E057CE553768}"/>
              </a:ext>
            </a:extLst>
          </p:cNvPr>
          <p:cNvGraphicFramePr>
            <a:graphicFrameLocks noGrp="1"/>
          </p:cNvGraphicFramePr>
          <p:nvPr>
            <p:ph idx="1"/>
            <p:extLst>
              <p:ext uri="{D42A27DB-BD31-4B8C-83A1-F6EECF244321}">
                <p14:modId xmlns:p14="http://schemas.microsoft.com/office/powerpoint/2010/main" val="3371051069"/>
              </p:ext>
            </p:extLst>
          </p:nvPr>
        </p:nvGraphicFramePr>
        <p:xfrm>
          <a:off x="400374" y="685802"/>
          <a:ext cx="11391251" cy="5486395"/>
        </p:xfrm>
        <a:graphic>
          <a:graphicData uri="http://schemas.openxmlformats.org/drawingml/2006/table">
            <a:tbl>
              <a:tblPr firstRow="1" bandRow="1"/>
              <a:tblGrid>
                <a:gridCol w="1519386">
                  <a:extLst>
                    <a:ext uri="{9D8B030D-6E8A-4147-A177-3AD203B41FA5}">
                      <a16:colId xmlns:a16="http://schemas.microsoft.com/office/drawing/2014/main" val="4129343986"/>
                    </a:ext>
                  </a:extLst>
                </a:gridCol>
                <a:gridCol w="1642599">
                  <a:extLst>
                    <a:ext uri="{9D8B030D-6E8A-4147-A177-3AD203B41FA5}">
                      <a16:colId xmlns:a16="http://schemas.microsoft.com/office/drawing/2014/main" val="4223595686"/>
                    </a:ext>
                  </a:extLst>
                </a:gridCol>
                <a:gridCol w="1612353">
                  <a:extLst>
                    <a:ext uri="{9D8B030D-6E8A-4147-A177-3AD203B41FA5}">
                      <a16:colId xmlns:a16="http://schemas.microsoft.com/office/drawing/2014/main" val="3841477460"/>
                    </a:ext>
                  </a:extLst>
                </a:gridCol>
                <a:gridCol w="1612353">
                  <a:extLst>
                    <a:ext uri="{9D8B030D-6E8A-4147-A177-3AD203B41FA5}">
                      <a16:colId xmlns:a16="http://schemas.microsoft.com/office/drawing/2014/main" val="1186592250"/>
                    </a:ext>
                  </a:extLst>
                </a:gridCol>
                <a:gridCol w="1612353">
                  <a:extLst>
                    <a:ext uri="{9D8B030D-6E8A-4147-A177-3AD203B41FA5}">
                      <a16:colId xmlns:a16="http://schemas.microsoft.com/office/drawing/2014/main" val="3536480544"/>
                    </a:ext>
                  </a:extLst>
                </a:gridCol>
                <a:gridCol w="1612353">
                  <a:extLst>
                    <a:ext uri="{9D8B030D-6E8A-4147-A177-3AD203B41FA5}">
                      <a16:colId xmlns:a16="http://schemas.microsoft.com/office/drawing/2014/main" val="1978040493"/>
                    </a:ext>
                  </a:extLst>
                </a:gridCol>
                <a:gridCol w="1779854">
                  <a:extLst>
                    <a:ext uri="{9D8B030D-6E8A-4147-A177-3AD203B41FA5}">
                      <a16:colId xmlns:a16="http://schemas.microsoft.com/office/drawing/2014/main" val="1596875154"/>
                    </a:ext>
                  </a:extLst>
                </a:gridCol>
              </a:tblGrid>
              <a:tr h="813265">
                <a:tc>
                  <a:txBody>
                    <a:bodyPr/>
                    <a:lstStyle/>
                    <a:p>
                      <a:pPr algn="l" fontAlgn="ct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mpg</a:t>
                      </a:r>
                    </a:p>
                  </a:txBody>
                  <a:tcPr marL="72888" marR="72888" marT="36444" marB="364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dirty="0" err="1">
                          <a:solidFill>
                            <a:schemeClr val="bg1"/>
                          </a:solidFill>
                          <a:effectLst/>
                          <a:latin typeface="Times New Roman" panose="02020603050405020304" pitchFamily="18" charset="0"/>
                          <a:cs typeface="Times New Roman" panose="02020603050405020304" pitchFamily="18" charset="0"/>
                        </a:rPr>
                        <a:t>cyl</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err="1">
                          <a:solidFill>
                            <a:schemeClr val="bg1"/>
                          </a:solidFill>
                          <a:effectLst/>
                          <a:latin typeface="Times New Roman" panose="02020603050405020304" pitchFamily="18" charset="0"/>
                          <a:cs typeface="Times New Roman" panose="02020603050405020304" pitchFamily="18" charset="0"/>
                        </a:rPr>
                        <a:t>disp</a:t>
                      </a:r>
                      <a:endParaRPr lang="en-US" sz="2000" b="1">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hp</a:t>
                      </a:r>
                    </a:p>
                  </a:txBody>
                  <a:tcPr marL="72888" marR="72888" marT="36444" marB="364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drat</a:t>
                      </a:r>
                    </a:p>
                  </a:txBody>
                  <a:tcPr marL="72888" marR="72888" marT="36444" marB="364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l" fontAlgn="ctr"/>
                      <a:r>
                        <a:rPr lang="en-US" sz="2000" b="1" dirty="0" err="1">
                          <a:solidFill>
                            <a:schemeClr val="bg1"/>
                          </a:solidFill>
                          <a:effectLst/>
                          <a:latin typeface="Times New Roman" panose="02020603050405020304" pitchFamily="18" charset="0"/>
                          <a:cs typeface="Times New Roman" panose="02020603050405020304" pitchFamily="18" charset="0"/>
                        </a:rPr>
                        <a:t>wt</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34826474"/>
                  </a:ext>
                </a:extLst>
              </a:tr>
              <a:tr h="778855">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mpg</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-0.852162</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-0.847551</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-0.776168</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0.681172</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-0.867659</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95623424"/>
                  </a:ext>
                </a:extLst>
              </a:tr>
              <a:tr h="778855">
                <a:tc>
                  <a:txBody>
                    <a:bodyPr/>
                    <a:lstStyle/>
                    <a:p>
                      <a:pPr algn="l" fontAlgn="ctr"/>
                      <a:r>
                        <a:rPr lang="en-US" sz="2000" b="1" dirty="0" err="1">
                          <a:solidFill>
                            <a:schemeClr val="bg1"/>
                          </a:solidFill>
                          <a:effectLst/>
                          <a:latin typeface="Times New Roman" panose="02020603050405020304" pitchFamily="18" charset="0"/>
                          <a:cs typeface="Times New Roman" panose="02020603050405020304" pitchFamily="18" charset="0"/>
                        </a:rPr>
                        <a:t>cyl</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-0.852162</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0.902033</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0.832447</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-0.699938</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0.782496</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3774117"/>
                  </a:ext>
                </a:extLst>
              </a:tr>
              <a:tr h="778855">
                <a:tc>
                  <a:txBody>
                    <a:bodyPr/>
                    <a:lstStyle/>
                    <a:p>
                      <a:pPr algn="l" fontAlgn="ctr"/>
                      <a:r>
                        <a:rPr lang="en-US" sz="2000" b="1" dirty="0" err="1">
                          <a:solidFill>
                            <a:schemeClr val="bg1"/>
                          </a:solidFill>
                          <a:effectLst/>
                          <a:latin typeface="Times New Roman" panose="02020603050405020304" pitchFamily="18" charset="0"/>
                          <a:cs typeface="Times New Roman" panose="02020603050405020304" pitchFamily="18" charset="0"/>
                        </a:rPr>
                        <a:t>disp</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-0.847551</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0.902033</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0.790949</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-0.710214</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0.887980</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6540992"/>
                  </a:ext>
                </a:extLst>
              </a:tr>
              <a:tr h="778855">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hp</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-0.776168</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0.832447</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0.790949</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-0.448759</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0.658748</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8620082"/>
                  </a:ext>
                </a:extLst>
              </a:tr>
              <a:tr h="778855">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drat</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0.681172</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-0.699938</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-0.710214</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-0.448759</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-0.712441</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9423407"/>
                  </a:ext>
                </a:extLst>
              </a:tr>
              <a:tr h="778855">
                <a:tc>
                  <a:txBody>
                    <a:bodyPr/>
                    <a:lstStyle/>
                    <a:p>
                      <a:pPr algn="l" fontAlgn="ctr"/>
                      <a:r>
                        <a:rPr lang="en-US" sz="2000" b="1" dirty="0" err="1">
                          <a:solidFill>
                            <a:schemeClr val="bg1"/>
                          </a:solidFill>
                          <a:effectLst/>
                          <a:latin typeface="Times New Roman" panose="02020603050405020304" pitchFamily="18" charset="0"/>
                          <a:cs typeface="Times New Roman" panose="02020603050405020304" pitchFamily="18" charset="0"/>
                        </a:rPr>
                        <a:t>wt</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5000"/>
                      </a:schemeClr>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-0.867659</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0.782496</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0.887980</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0.658748</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a:solidFill>
                            <a:schemeClr val="bg1"/>
                          </a:solidFill>
                          <a:effectLst/>
                          <a:latin typeface="Times New Roman" panose="02020603050405020304" pitchFamily="18" charset="0"/>
                          <a:cs typeface="Times New Roman" panose="02020603050405020304" pitchFamily="18" charset="0"/>
                        </a:rPr>
                        <a:t>-0.712441</a:t>
                      </a:r>
                    </a:p>
                  </a:txBody>
                  <a:tcPr marL="72888" marR="72888" marT="36444" marB="3644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2000" b="1" dirty="0">
                          <a:solidFill>
                            <a:schemeClr val="bg1"/>
                          </a:solidFill>
                          <a:effectLst/>
                          <a:latin typeface="Times New Roman" panose="02020603050405020304" pitchFamily="18" charset="0"/>
                          <a:cs typeface="Times New Roman" panose="02020603050405020304" pitchFamily="18" charset="0"/>
                        </a:rPr>
                        <a:t>1.000000</a:t>
                      </a:r>
                    </a:p>
                  </a:txBody>
                  <a:tcPr marL="72888" marR="72888" marT="36444" marB="3644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453511"/>
                  </a:ext>
                </a:extLst>
              </a:tr>
            </a:tbl>
          </a:graphicData>
        </a:graphic>
      </p:graphicFrame>
    </p:spTree>
    <p:extLst>
      <p:ext uri="{BB962C8B-B14F-4D97-AF65-F5344CB8AC3E}">
        <p14:creationId xmlns:p14="http://schemas.microsoft.com/office/powerpoint/2010/main" val="901259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C7CF-3D13-4374-B39D-57C2A276AAC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Preparing Numeric Data (Cont.)</a:t>
            </a:r>
          </a:p>
        </p:txBody>
      </p:sp>
      <p:sp>
        <p:nvSpPr>
          <p:cNvPr id="3" name="Content Placeholder 2">
            <a:extLst>
              <a:ext uri="{FF2B5EF4-FFF2-40B4-BE49-F238E27FC236}">
                <a16:creationId xmlns:a16="http://schemas.microsoft.com/office/drawing/2014/main" id="{FE3EA5BF-852E-4589-8014-116D808B91C9}"/>
              </a:ext>
            </a:extLst>
          </p:cNvPr>
          <p:cNvSpPr>
            <a:spLocks noGrp="1"/>
          </p:cNvSpPr>
          <p:nvPr>
            <p:ph idx="1"/>
          </p:nvPr>
        </p:nvSpPr>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Inspecting the data table, we see that the number of </a:t>
            </a:r>
            <a:r>
              <a:rPr lang="en-US" b="1" dirty="0">
                <a:solidFill>
                  <a:srgbClr val="FFC000"/>
                </a:solidFill>
                <a:latin typeface="Times New Roman" panose="02020603050405020304" pitchFamily="18" charset="0"/>
                <a:cs typeface="Times New Roman" panose="02020603050405020304" pitchFamily="18" charset="0"/>
              </a:rPr>
              <a:t>cylinders a car has (</a:t>
            </a:r>
            <a:r>
              <a:rPr lang="en-US" b="1" dirty="0" err="1">
                <a:solidFill>
                  <a:srgbClr val="FFC000"/>
                </a:solidFill>
                <a:latin typeface="Times New Roman" panose="02020603050405020304" pitchFamily="18" charset="0"/>
                <a:cs typeface="Times New Roman" panose="02020603050405020304" pitchFamily="18" charset="0"/>
              </a:rPr>
              <a:t>cyl</a:t>
            </a:r>
            <a:r>
              <a:rPr lang="en-US" b="1" dirty="0">
                <a:solidFill>
                  <a:srgbClr val="FFC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its </a:t>
            </a:r>
            <a:r>
              <a:rPr lang="en-US" b="1" dirty="0">
                <a:solidFill>
                  <a:srgbClr val="FFC000"/>
                </a:solidFill>
                <a:latin typeface="Times New Roman" panose="02020603050405020304" pitchFamily="18" charset="0"/>
                <a:cs typeface="Times New Roman" panose="02020603050405020304" pitchFamily="18" charset="0"/>
              </a:rPr>
              <a:t>weight (</a:t>
            </a:r>
            <a:r>
              <a:rPr lang="en-US" b="1" dirty="0" err="1">
                <a:solidFill>
                  <a:srgbClr val="FFC000"/>
                </a:solidFill>
                <a:latin typeface="Times New Roman" panose="02020603050405020304" pitchFamily="18" charset="0"/>
                <a:cs typeface="Times New Roman" panose="02020603050405020304" pitchFamily="18" charset="0"/>
              </a:rPr>
              <a:t>wt</a:t>
            </a:r>
            <a:r>
              <a:rPr lang="en-US" b="1" dirty="0">
                <a:solidFill>
                  <a:srgbClr val="FFC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have </a:t>
            </a:r>
            <a:r>
              <a:rPr lang="en-US" b="1" dirty="0">
                <a:solidFill>
                  <a:srgbClr val="FFC000"/>
                </a:solidFill>
                <a:latin typeface="Times New Roman" panose="02020603050405020304" pitchFamily="18" charset="0"/>
                <a:cs typeface="Times New Roman" panose="02020603050405020304" pitchFamily="18" charset="0"/>
              </a:rPr>
              <a:t>fairly strong negative correlations to gas mileage (mpg.)</a:t>
            </a:r>
            <a:r>
              <a:rPr lang="en-US" dirty="0">
                <a:latin typeface="Times New Roman" panose="02020603050405020304" pitchFamily="18" charset="0"/>
                <a:cs typeface="Times New Roman" panose="02020603050405020304" pitchFamily="18" charset="0"/>
              </a:rPr>
              <a:t>. This indicates that </a:t>
            </a:r>
            <a:r>
              <a:rPr lang="en-US" b="1" dirty="0">
                <a:solidFill>
                  <a:srgbClr val="FFC000"/>
                </a:solidFill>
                <a:latin typeface="Times New Roman" panose="02020603050405020304" pitchFamily="18" charset="0"/>
                <a:cs typeface="Times New Roman" panose="02020603050405020304" pitchFamily="18" charset="0"/>
              </a:rPr>
              <a:t>heavier cars and cars with more cylinders tend to get lower gas mileage</a:t>
            </a:r>
            <a:r>
              <a:rPr lang="en-US" dirty="0">
                <a:latin typeface="Times New Roman" panose="02020603050405020304" pitchFamily="18" charset="0"/>
                <a:cs typeface="Times New Roman" panose="02020603050405020304" pitchFamily="18" charset="0"/>
              </a:rPr>
              <a:t>.</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If you find highly correlated variables, there are a few things you can do including:</a:t>
            </a:r>
          </a:p>
          <a:p>
            <a:pPr marL="571500" lvl="1" indent="-342900" algn="justLow">
              <a:buFont typeface="+mj-lt"/>
              <a:buAutoNum type="arabicPeriod"/>
            </a:pPr>
            <a:r>
              <a:rPr lang="en-US" b="1" i="0" dirty="0">
                <a:solidFill>
                  <a:srgbClr val="FFC000"/>
                </a:solidFill>
                <a:latin typeface="Times New Roman" panose="02020603050405020304" pitchFamily="18" charset="0"/>
                <a:cs typeface="Times New Roman" panose="02020603050405020304" pitchFamily="18" charset="0"/>
              </a:rPr>
              <a:t>Leave</a:t>
            </a:r>
            <a:r>
              <a:rPr lang="en-US" i="0" dirty="0">
                <a:latin typeface="Times New Roman" panose="02020603050405020304" pitchFamily="18" charset="0"/>
                <a:cs typeface="Times New Roman" panose="02020603050405020304" pitchFamily="18" charset="0"/>
              </a:rPr>
              <a:t> them be</a:t>
            </a:r>
          </a:p>
          <a:p>
            <a:pPr marL="571500" lvl="1" indent="-342900" algn="justLow">
              <a:buFont typeface="+mj-lt"/>
              <a:buAutoNum type="arabicPeriod"/>
            </a:pPr>
            <a:r>
              <a:rPr lang="en-US" b="1" i="0" dirty="0">
                <a:solidFill>
                  <a:srgbClr val="FFC000"/>
                </a:solidFill>
                <a:latin typeface="Times New Roman" panose="02020603050405020304" pitchFamily="18" charset="0"/>
                <a:cs typeface="Times New Roman" panose="02020603050405020304" pitchFamily="18" charset="0"/>
              </a:rPr>
              <a:t>Remove</a:t>
            </a:r>
            <a:r>
              <a:rPr lang="en-US" i="0" dirty="0">
                <a:latin typeface="Times New Roman" panose="02020603050405020304" pitchFamily="18" charset="0"/>
                <a:cs typeface="Times New Roman" panose="02020603050405020304" pitchFamily="18" charset="0"/>
              </a:rPr>
              <a:t> one or more variables</a:t>
            </a:r>
          </a:p>
          <a:p>
            <a:pPr marL="571500" lvl="1" indent="-342900" algn="justLow">
              <a:buFont typeface="+mj-lt"/>
              <a:buAutoNum type="arabicPeriod"/>
            </a:pPr>
            <a:r>
              <a:rPr lang="en-US" b="1" i="0" dirty="0">
                <a:solidFill>
                  <a:srgbClr val="FFC000"/>
                </a:solidFill>
                <a:latin typeface="Times New Roman" panose="02020603050405020304" pitchFamily="18" charset="0"/>
                <a:cs typeface="Times New Roman" panose="02020603050405020304" pitchFamily="18" charset="0"/>
              </a:rPr>
              <a:t>Combine</a:t>
            </a:r>
            <a:r>
              <a:rPr lang="en-US" i="0" dirty="0">
                <a:latin typeface="Times New Roman" panose="02020603050405020304" pitchFamily="18" charset="0"/>
                <a:cs typeface="Times New Roman" panose="02020603050405020304" pitchFamily="18" charset="0"/>
              </a:rPr>
              <a:t> them in some way</a:t>
            </a:r>
          </a:p>
        </p:txBody>
      </p:sp>
    </p:spTree>
    <p:extLst>
      <p:ext uri="{BB962C8B-B14F-4D97-AF65-F5344CB8AC3E}">
        <p14:creationId xmlns:p14="http://schemas.microsoft.com/office/powerpoint/2010/main" val="2779460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Text&#10;&#10;Description automatically generated">
            <a:extLst>
              <a:ext uri="{FF2B5EF4-FFF2-40B4-BE49-F238E27FC236}">
                <a16:creationId xmlns:a16="http://schemas.microsoft.com/office/drawing/2014/main" id="{D8DCAB29-0E16-48C5-9790-C928C1E99D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09" b="14732"/>
          <a:stretch/>
        </p:blipFill>
        <p:spPr>
          <a:xfrm>
            <a:off x="20" y="10"/>
            <a:ext cx="12191979" cy="6857989"/>
          </a:xfrm>
          <a:prstGeom prst="rect">
            <a:avLst/>
          </a:prstGeom>
        </p:spPr>
      </p:pic>
    </p:spTree>
    <p:extLst>
      <p:ext uri="{BB962C8B-B14F-4D97-AF65-F5344CB8AC3E}">
        <p14:creationId xmlns:p14="http://schemas.microsoft.com/office/powerpoint/2010/main" val="303994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93F52-9CF2-4FDD-AB99-24A132364B88}"/>
              </a:ext>
            </a:extLst>
          </p:cNvPr>
          <p:cNvSpPr>
            <a:spLocks noGrp="1"/>
          </p:cNvSpPr>
          <p:nvPr>
            <p:ph type="title"/>
          </p:nvPr>
        </p:nvSpPr>
        <p:spPr>
          <a:xfrm>
            <a:off x="1143001" y="872937"/>
            <a:ext cx="5920740" cy="1360898"/>
          </a:xfrm>
        </p:spPr>
        <p:txBody>
          <a:bodyPr>
            <a:normAutofit/>
          </a:bodyPr>
          <a:lstStyle/>
          <a:p>
            <a:r>
              <a:rPr lang="en-US" dirty="0">
                <a:latin typeface="Times New Roman" panose="02020603050405020304" pitchFamily="18" charset="0"/>
                <a:cs typeface="Times New Roman" panose="02020603050405020304" pitchFamily="18" charset="0"/>
              </a:rPr>
              <a:t>Dealing With Dates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299C39-5517-40F4-AAAF-BD7962FA07AD}"/>
              </a:ext>
            </a:extLst>
          </p:cNvPr>
          <p:cNvSpPr>
            <a:spLocks noGrp="1"/>
          </p:cNvSpPr>
          <p:nvPr>
            <p:ph idx="1"/>
          </p:nvPr>
        </p:nvSpPr>
        <p:spPr>
          <a:xfrm>
            <a:off x="755363" y="2374891"/>
            <a:ext cx="3769468" cy="3840171"/>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Common </a:t>
            </a:r>
            <a:r>
              <a:rPr lang="en-US" b="1" dirty="0">
                <a:solidFill>
                  <a:srgbClr val="FFC000"/>
                </a:solidFill>
                <a:latin typeface="Times New Roman" panose="02020603050405020304" pitchFamily="18" charset="0"/>
                <a:cs typeface="Times New Roman" panose="02020603050405020304" pitchFamily="18" charset="0"/>
              </a:rPr>
              <a:t>date</a:t>
            </a:r>
            <a:r>
              <a:rPr lang="en-US" dirty="0">
                <a:latin typeface="Times New Roman" panose="02020603050405020304" pitchFamily="18" charset="0"/>
                <a:cs typeface="Times New Roman" panose="02020603050405020304" pitchFamily="18" charset="0"/>
              </a:rPr>
              <a:t> formats contain </a:t>
            </a:r>
            <a:r>
              <a:rPr lang="en-US" b="1" dirty="0">
                <a:solidFill>
                  <a:srgbClr val="FFC000"/>
                </a:solidFill>
                <a:latin typeface="Times New Roman" panose="02020603050405020304" pitchFamily="18" charset="0"/>
                <a:cs typeface="Times New Roman" panose="02020603050405020304" pitchFamily="18" charset="0"/>
              </a:rPr>
              <a:t>numbers</a:t>
            </a:r>
            <a:r>
              <a:rPr lang="en-US" dirty="0">
                <a:latin typeface="Times New Roman" panose="02020603050405020304" pitchFamily="18" charset="0"/>
                <a:cs typeface="Times New Roman" panose="02020603050405020304" pitchFamily="18" charset="0"/>
              </a:rPr>
              <a:t> and sometimes </a:t>
            </a:r>
            <a:r>
              <a:rPr lang="en-US" b="1" dirty="0">
                <a:solidFill>
                  <a:srgbClr val="FFC000"/>
                </a:solidFill>
                <a:latin typeface="Times New Roman" panose="02020603050405020304" pitchFamily="18" charset="0"/>
                <a:cs typeface="Times New Roman" panose="02020603050405020304" pitchFamily="18" charset="0"/>
              </a:rPr>
              <a:t>text</a:t>
            </a:r>
            <a:r>
              <a:rPr lang="en-US" dirty="0">
                <a:latin typeface="Times New Roman" panose="02020603050405020304" pitchFamily="18" charset="0"/>
                <a:cs typeface="Times New Roman" panose="02020603050405020304" pitchFamily="18" charset="0"/>
              </a:rPr>
              <a:t> as well to specify months and days.</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Getting dates into a friendly format and </a:t>
            </a:r>
            <a:r>
              <a:rPr lang="en-US" b="1" dirty="0">
                <a:solidFill>
                  <a:srgbClr val="FFC000"/>
                </a:solidFill>
                <a:latin typeface="Times New Roman" panose="02020603050405020304" pitchFamily="18" charset="0"/>
                <a:cs typeface="Times New Roman" panose="02020603050405020304" pitchFamily="18" charset="0"/>
              </a:rPr>
              <a:t>extracting features of dates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like </a:t>
            </a:r>
            <a:r>
              <a:rPr lang="en-US" b="1" dirty="0">
                <a:solidFill>
                  <a:srgbClr val="FFC000"/>
                </a:solidFill>
                <a:latin typeface="Times New Roman" panose="02020603050405020304" pitchFamily="18" charset="0"/>
                <a:cs typeface="Times New Roman" panose="02020603050405020304" pitchFamily="18" charset="0"/>
              </a:rPr>
              <a:t>month</a:t>
            </a:r>
            <a:r>
              <a:rPr lang="en-US" dirty="0">
                <a:latin typeface="Times New Roman" panose="02020603050405020304" pitchFamily="18" charset="0"/>
                <a:cs typeface="Times New Roman" panose="02020603050405020304" pitchFamily="18" charset="0"/>
              </a:rPr>
              <a:t> and </a:t>
            </a:r>
            <a:r>
              <a:rPr lang="en-US" b="1" dirty="0">
                <a:solidFill>
                  <a:srgbClr val="FFC000"/>
                </a:solidFill>
                <a:latin typeface="Times New Roman" panose="02020603050405020304" pitchFamily="18" charset="0"/>
                <a:cs typeface="Times New Roman" panose="02020603050405020304" pitchFamily="18" charset="0"/>
              </a:rPr>
              <a:t>year</a:t>
            </a:r>
            <a:r>
              <a:rPr lang="en-US" dirty="0">
                <a:latin typeface="Times New Roman" panose="02020603050405020304" pitchFamily="18" charset="0"/>
                <a:cs typeface="Times New Roman" panose="02020603050405020304" pitchFamily="18" charset="0"/>
              </a:rPr>
              <a:t> into new variables can be useful preprocessing steps.</a:t>
            </a:r>
          </a:p>
        </p:txBody>
      </p:sp>
      <p:pic>
        <p:nvPicPr>
          <p:cNvPr id="5" name="Picture 4" descr="Calendar">
            <a:extLst>
              <a:ext uri="{FF2B5EF4-FFF2-40B4-BE49-F238E27FC236}">
                <a16:creationId xmlns:a16="http://schemas.microsoft.com/office/drawing/2014/main" id="{C56984DA-6BE8-4E28-80CB-CAD485C514FF}"/>
              </a:ext>
            </a:extLst>
          </p:cNvPr>
          <p:cNvPicPr>
            <a:picLocks noChangeAspect="1"/>
          </p:cNvPicPr>
          <p:nvPr/>
        </p:nvPicPr>
        <p:blipFill rotWithShape="1">
          <a:blip r:embed="rId2">
            <a:alphaModFix/>
          </a:blip>
          <a:srcRect l="18333" r="14392" b="-1"/>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1523553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ext&#10;&#10;Description automatically generated">
            <a:extLst>
              <a:ext uri="{FF2B5EF4-FFF2-40B4-BE49-F238E27FC236}">
                <a16:creationId xmlns:a16="http://schemas.microsoft.com/office/drawing/2014/main" id="{8C555527-FBDF-4AF2-B174-188672ACEFB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44"/>
          <a:stretch/>
        </p:blipFill>
        <p:spPr>
          <a:xfrm>
            <a:off x="20" y="10"/>
            <a:ext cx="12191979" cy="6857989"/>
          </a:xfrm>
          <a:prstGeom prst="rect">
            <a:avLst/>
          </a:prstGeom>
        </p:spPr>
      </p:pic>
    </p:spTree>
    <p:extLst>
      <p:ext uri="{BB962C8B-B14F-4D97-AF65-F5344CB8AC3E}">
        <p14:creationId xmlns:p14="http://schemas.microsoft.com/office/powerpoint/2010/main" val="121573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2A8F2C85-0874-4964-BCCA-1ECB0A3F78E8}"/>
              </a:ext>
            </a:extLst>
          </p:cNvPr>
          <p:cNvGraphicFramePr>
            <a:graphicFrameLocks noGrp="1"/>
          </p:cNvGraphicFramePr>
          <p:nvPr>
            <p:ph idx="1"/>
            <p:extLst>
              <p:ext uri="{D42A27DB-BD31-4B8C-83A1-F6EECF244321}">
                <p14:modId xmlns:p14="http://schemas.microsoft.com/office/powerpoint/2010/main" val="532629217"/>
              </p:ext>
            </p:extLst>
          </p:nvPr>
        </p:nvGraphicFramePr>
        <p:xfrm>
          <a:off x="142875" y="171450"/>
          <a:ext cx="11844339" cy="6466523"/>
        </p:xfrm>
        <a:graphic>
          <a:graphicData uri="http://schemas.openxmlformats.org/drawingml/2006/table">
            <a:tbl>
              <a:tblPr firstRow="1" bandRow="1"/>
              <a:tblGrid>
                <a:gridCol w="942975">
                  <a:extLst>
                    <a:ext uri="{9D8B030D-6E8A-4147-A177-3AD203B41FA5}">
                      <a16:colId xmlns:a16="http://schemas.microsoft.com/office/drawing/2014/main" val="684853667"/>
                    </a:ext>
                  </a:extLst>
                </a:gridCol>
                <a:gridCol w="2071688">
                  <a:extLst>
                    <a:ext uri="{9D8B030D-6E8A-4147-A177-3AD203B41FA5}">
                      <a16:colId xmlns:a16="http://schemas.microsoft.com/office/drawing/2014/main" val="1023943504"/>
                    </a:ext>
                  </a:extLst>
                </a:gridCol>
                <a:gridCol w="2071687">
                  <a:extLst>
                    <a:ext uri="{9D8B030D-6E8A-4147-A177-3AD203B41FA5}">
                      <a16:colId xmlns:a16="http://schemas.microsoft.com/office/drawing/2014/main" val="2085919593"/>
                    </a:ext>
                  </a:extLst>
                </a:gridCol>
                <a:gridCol w="3114675">
                  <a:extLst>
                    <a:ext uri="{9D8B030D-6E8A-4147-A177-3AD203B41FA5}">
                      <a16:colId xmlns:a16="http://schemas.microsoft.com/office/drawing/2014/main" val="839617771"/>
                    </a:ext>
                  </a:extLst>
                </a:gridCol>
                <a:gridCol w="3643314">
                  <a:extLst>
                    <a:ext uri="{9D8B030D-6E8A-4147-A177-3AD203B41FA5}">
                      <a16:colId xmlns:a16="http://schemas.microsoft.com/office/drawing/2014/main" val="4043420986"/>
                    </a:ext>
                  </a:extLst>
                </a:gridCol>
              </a:tblGrid>
              <a:tr h="645795">
                <a:tc>
                  <a:txBody>
                    <a:bodyPr/>
                    <a:lstStyle/>
                    <a:p>
                      <a:pPr algn="ctr" fontAlgn="ct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49294" marR="49294" marT="24647" marB="24647" anchor="ctr">
                    <a:lnL w="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err="1">
                          <a:solidFill>
                            <a:schemeClr val="bg1"/>
                          </a:solidFill>
                          <a:effectLst/>
                          <a:latin typeface="Times New Roman" panose="02020603050405020304" pitchFamily="18" charset="0"/>
                          <a:cs typeface="Times New Roman" panose="02020603050405020304" pitchFamily="18" charset="0"/>
                        </a:rPr>
                        <a:t>month_day_year</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49294" marR="49294" marT="24647" marB="246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err="1">
                          <a:solidFill>
                            <a:schemeClr val="bg1"/>
                          </a:solidFill>
                          <a:effectLst/>
                          <a:latin typeface="Times New Roman" panose="02020603050405020304" pitchFamily="18" charset="0"/>
                          <a:cs typeface="Times New Roman" panose="02020603050405020304" pitchFamily="18" charset="0"/>
                        </a:rPr>
                        <a:t>day_month_year</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49294" marR="49294" marT="24647" marB="246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err="1">
                          <a:solidFill>
                            <a:schemeClr val="bg1"/>
                          </a:solidFill>
                          <a:effectLst/>
                          <a:latin typeface="Times New Roman" panose="02020603050405020304" pitchFamily="18" charset="0"/>
                          <a:cs typeface="Times New Roman" panose="02020603050405020304" pitchFamily="18" charset="0"/>
                        </a:rPr>
                        <a:t>date_time</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49294" marR="49294" marT="24647" marB="246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err="1">
                          <a:solidFill>
                            <a:schemeClr val="bg1"/>
                          </a:solidFill>
                          <a:effectLst/>
                          <a:latin typeface="Times New Roman" panose="02020603050405020304" pitchFamily="18" charset="0"/>
                          <a:cs typeface="Times New Roman" panose="02020603050405020304" pitchFamily="18" charset="0"/>
                        </a:rPr>
                        <a:t>year_month_day</a:t>
                      </a:r>
                      <a:endParaRPr lang="en-US" sz="2000" b="1" dirty="0">
                        <a:solidFill>
                          <a:schemeClr val="bg1"/>
                        </a:solidFill>
                        <a:effectLst/>
                        <a:latin typeface="Times New Roman" panose="02020603050405020304" pitchFamily="18" charset="0"/>
                        <a:cs typeface="Times New Roman" panose="02020603050405020304" pitchFamily="18" charset="0"/>
                      </a:endParaRPr>
                    </a:p>
                  </a:txBody>
                  <a:tcPr marL="49294" marR="49294" marT="24647" marB="24647" anchor="ctr">
                    <a:lnL w="12700" cap="flat" cmpd="sng" algn="ctr">
                      <a:solidFill>
                        <a:schemeClr val="tx1"/>
                      </a:solidFill>
                      <a:prstDash val="solid"/>
                      <a:round/>
                      <a:headEnd type="none" w="med" len="med"/>
                      <a:tailEnd type="none" w="med" len="med"/>
                    </a:lnL>
                    <a:lnB w="9525" cap="flat" cmpd="sng" algn="ctr">
                      <a:solidFill>
                        <a:srgbClr val="000000"/>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474213666"/>
                  </a:ext>
                </a:extLst>
              </a:tr>
              <a:tr h="654368">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04/22/96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22-Apr-96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2000" b="1" dirty="0">
                          <a:solidFill>
                            <a:schemeClr val="bg1"/>
                          </a:solidFill>
                          <a:effectLst/>
                          <a:latin typeface="Times New Roman" panose="02020603050405020304" pitchFamily="18" charset="0"/>
                          <a:cs typeface="Times New Roman" panose="02020603050405020304" pitchFamily="18" charset="0"/>
                        </a:rPr>
                        <a:t>Tue </a:t>
                      </a:r>
                      <a:r>
                        <a:rPr lang="fr-FR" sz="2000" b="1" dirty="0" err="1">
                          <a:solidFill>
                            <a:schemeClr val="bg1"/>
                          </a:solidFill>
                          <a:effectLst/>
                          <a:latin typeface="Times New Roman" panose="02020603050405020304" pitchFamily="18" charset="0"/>
                          <a:cs typeface="Times New Roman" panose="02020603050405020304" pitchFamily="18" charset="0"/>
                        </a:rPr>
                        <a:t>Aug</a:t>
                      </a:r>
                      <a:r>
                        <a:rPr lang="fr-FR" sz="2000" b="1" dirty="0">
                          <a:solidFill>
                            <a:schemeClr val="bg1"/>
                          </a:solidFill>
                          <a:effectLst/>
                          <a:latin typeface="Times New Roman" panose="02020603050405020304" pitchFamily="18" charset="0"/>
                          <a:cs typeface="Times New Roman" panose="02020603050405020304" pitchFamily="18" charset="0"/>
                        </a:rPr>
                        <a:t> 11 09:50:35 1996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2007-06-22</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06963932"/>
                  </a:ext>
                </a:extLst>
              </a:tr>
              <a:tr h="645795">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04/23/96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23-Apr-96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Tue May 12 19:50:35 2016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2017-01-09</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3349492"/>
                  </a:ext>
                </a:extLst>
              </a:tr>
              <a:tr h="645795">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2</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05/14/96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14-May-96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Mon Oct 14 09:50:35 2017</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1998-04-12</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6525344"/>
                  </a:ext>
                </a:extLst>
              </a:tr>
              <a:tr h="645795">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3</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05/15/96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15-May-96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Tue Jan 11 09:50:35 2018</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2027-07-22</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55032681"/>
                  </a:ext>
                </a:extLst>
              </a:tr>
              <a:tr h="645795">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4</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05/16/01</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16-May-01</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Fri Mar 11 07:30:36 2019</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1945-11-15</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4600739"/>
                  </a:ext>
                </a:extLst>
              </a:tr>
              <a:tr h="645795">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5</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05/17/02</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17-May-02</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fr-FR" sz="2000" b="1" dirty="0">
                          <a:solidFill>
                            <a:schemeClr val="bg1"/>
                          </a:solidFill>
                          <a:effectLst/>
                          <a:latin typeface="Times New Roman" panose="02020603050405020304" pitchFamily="18" charset="0"/>
                          <a:cs typeface="Times New Roman" panose="02020603050405020304" pitchFamily="18" charset="0"/>
                        </a:rPr>
                        <a:t>Tue </a:t>
                      </a:r>
                      <a:r>
                        <a:rPr lang="fr-FR" sz="2000" b="1" dirty="0" err="1">
                          <a:solidFill>
                            <a:schemeClr val="bg1"/>
                          </a:solidFill>
                          <a:effectLst/>
                          <a:latin typeface="Times New Roman" panose="02020603050405020304" pitchFamily="18" charset="0"/>
                          <a:cs typeface="Times New Roman" panose="02020603050405020304" pitchFamily="18" charset="0"/>
                        </a:rPr>
                        <a:t>Aug</a:t>
                      </a:r>
                      <a:r>
                        <a:rPr lang="fr-FR" sz="2000" b="1" dirty="0">
                          <a:solidFill>
                            <a:schemeClr val="bg1"/>
                          </a:solidFill>
                          <a:effectLst/>
                          <a:latin typeface="Times New Roman" panose="02020603050405020304" pitchFamily="18" charset="0"/>
                          <a:cs typeface="Times New Roman" panose="02020603050405020304" pitchFamily="18" charset="0"/>
                        </a:rPr>
                        <a:t> 11 09:50:35 2020</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1942-06-22</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4830240"/>
                  </a:ext>
                </a:extLst>
              </a:tr>
              <a:tr h="645795">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6</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05/18/03</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18-May-03</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Wed Dec 21 09:50:35 2021</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1887-06-13</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0376451"/>
                  </a:ext>
                </a:extLst>
              </a:tr>
              <a:tr h="645795">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7</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05/19/04</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19-May-04</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Tue Jan 11 09:50:35 2022</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1912-01-25</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7140649"/>
                  </a:ext>
                </a:extLst>
              </a:tr>
              <a:tr h="645795">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8</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05/20/05</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20-May-05</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a:solidFill>
                            <a:schemeClr val="bg1"/>
                          </a:solidFill>
                          <a:effectLst/>
                          <a:latin typeface="Times New Roman" panose="02020603050405020304" pitchFamily="18" charset="0"/>
                          <a:cs typeface="Times New Roman" panose="02020603050405020304" pitchFamily="18" charset="0"/>
                        </a:rPr>
                        <a:t>Sun Jul 10 19:40:25 2023</a:t>
                      </a:r>
                    </a:p>
                  </a:txBody>
                  <a:tcPr marL="49294" marR="49294" marT="24647" marB="2464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000" b="1" dirty="0">
                          <a:solidFill>
                            <a:schemeClr val="bg1"/>
                          </a:solidFill>
                          <a:effectLst/>
                          <a:latin typeface="Times New Roman" panose="02020603050405020304" pitchFamily="18" charset="0"/>
                          <a:cs typeface="Times New Roman" panose="02020603050405020304" pitchFamily="18" charset="0"/>
                        </a:rPr>
                        <a:t>2007-06-22</a:t>
                      </a:r>
                    </a:p>
                  </a:txBody>
                  <a:tcPr marL="49294" marR="49294" marT="24647" marB="2464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4536699"/>
                  </a:ext>
                </a:extLst>
              </a:tr>
            </a:tbl>
          </a:graphicData>
        </a:graphic>
      </p:graphicFrame>
    </p:spTree>
    <p:extLst>
      <p:ext uri="{BB962C8B-B14F-4D97-AF65-F5344CB8AC3E}">
        <p14:creationId xmlns:p14="http://schemas.microsoft.com/office/powerpoint/2010/main" val="3466011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EF50F1B-AFFE-44D1-A7A7-92649307D2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866" b="13327"/>
          <a:stretch/>
        </p:blipFill>
        <p:spPr>
          <a:xfrm>
            <a:off x="20" y="10"/>
            <a:ext cx="12191979" cy="6857989"/>
          </a:xfrm>
          <a:prstGeom prst="rect">
            <a:avLst/>
          </a:prstGeom>
        </p:spPr>
      </p:pic>
    </p:spTree>
    <p:extLst>
      <p:ext uri="{BB962C8B-B14F-4D97-AF65-F5344CB8AC3E}">
        <p14:creationId xmlns:p14="http://schemas.microsoft.com/office/powerpoint/2010/main" val="3337716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BF8D-2DE4-4FDC-9952-AD88537CBC2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Merging Data</a:t>
            </a:r>
          </a:p>
        </p:txBody>
      </p:sp>
      <p:sp>
        <p:nvSpPr>
          <p:cNvPr id="3" name="Content Placeholder 2">
            <a:extLst>
              <a:ext uri="{FF2B5EF4-FFF2-40B4-BE49-F238E27FC236}">
                <a16:creationId xmlns:a16="http://schemas.microsoft.com/office/drawing/2014/main" id="{F17DF59F-77E4-42E7-8CBD-958B3D6C5778}"/>
              </a:ext>
            </a:extLst>
          </p:cNvPr>
          <p:cNvSpPr>
            <a:spLocks noGrp="1"/>
          </p:cNvSpPr>
          <p:nvPr>
            <p:ph idx="1"/>
          </p:nvPr>
        </p:nvSpPr>
        <p:spPr/>
        <p:txBody>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you use for your projects </a:t>
            </a:r>
            <a:r>
              <a:rPr lang="en-US" b="1" dirty="0">
                <a:solidFill>
                  <a:srgbClr val="FFC000"/>
                </a:solidFill>
                <a:latin typeface="Times New Roman" panose="02020603050405020304" pitchFamily="18" charset="0"/>
                <a:cs typeface="Times New Roman" panose="02020603050405020304" pitchFamily="18" charset="0"/>
              </a:rPr>
              <a:t>won't always be confined to a single table </a:t>
            </a:r>
            <a:r>
              <a:rPr lang="en-US" dirty="0">
                <a:latin typeface="Times New Roman" panose="02020603050405020304" pitchFamily="18" charset="0"/>
                <a:cs typeface="Times New Roman" panose="02020603050405020304" pitchFamily="18" charset="0"/>
              </a:rPr>
              <a:t>in a CSV or excel file. </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 is often </a:t>
            </a:r>
            <a:r>
              <a:rPr lang="en-US" b="1" dirty="0">
                <a:solidFill>
                  <a:srgbClr val="FFC000"/>
                </a:solidFill>
                <a:latin typeface="Times New Roman" panose="02020603050405020304" pitchFamily="18" charset="0"/>
                <a:cs typeface="Times New Roman" panose="02020603050405020304" pitchFamily="18" charset="0"/>
              </a:rPr>
              <a:t>split across several tables </a:t>
            </a:r>
            <a:r>
              <a:rPr lang="en-US" dirty="0">
                <a:latin typeface="Times New Roman" panose="02020603050405020304" pitchFamily="18" charset="0"/>
                <a:cs typeface="Times New Roman" panose="02020603050405020304" pitchFamily="18" charset="0"/>
              </a:rPr>
              <a:t>that you need to </a:t>
            </a:r>
            <a:r>
              <a:rPr lang="en-US" b="1" dirty="0">
                <a:solidFill>
                  <a:srgbClr val="FFC000"/>
                </a:solidFill>
                <a:latin typeface="Times New Roman" panose="02020603050405020304" pitchFamily="18" charset="0"/>
                <a:cs typeface="Times New Roman" panose="02020603050405020304" pitchFamily="18" charset="0"/>
              </a:rPr>
              <a:t>combine in some way</a:t>
            </a:r>
            <a:r>
              <a:rPr lang="en-US" dirty="0">
                <a:latin typeface="Times New Roman" panose="02020603050405020304" pitchFamily="18" charset="0"/>
                <a:cs typeface="Times New Roman" panose="02020603050405020304" pitchFamily="18" charset="0"/>
              </a:rPr>
              <a:t>. </a:t>
            </a:r>
            <a:r>
              <a:rPr lang="en-US" b="1" dirty="0" err="1">
                <a:solidFill>
                  <a:srgbClr val="FFC000"/>
                </a:solidFill>
                <a:latin typeface="Times New Roman" panose="02020603050405020304" pitchFamily="18" charset="0"/>
                <a:cs typeface="Times New Roman" panose="02020603050405020304" pitchFamily="18" charset="0"/>
              </a:rPr>
              <a:t>DataFrames</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can be joined together </a:t>
            </a:r>
            <a:r>
              <a:rPr lang="en-US" dirty="0">
                <a:latin typeface="Times New Roman" panose="02020603050405020304" pitchFamily="18" charset="0"/>
                <a:cs typeface="Times New Roman" panose="02020603050405020304" pitchFamily="18" charset="0"/>
              </a:rPr>
              <a:t>if they have </a:t>
            </a:r>
            <a:r>
              <a:rPr lang="en-US" b="1" dirty="0">
                <a:solidFill>
                  <a:srgbClr val="FFC000"/>
                </a:solidFill>
                <a:latin typeface="Times New Roman" panose="02020603050405020304" pitchFamily="18" charset="0"/>
                <a:cs typeface="Times New Roman" panose="02020603050405020304" pitchFamily="18" charset="0"/>
              </a:rPr>
              <a:t>columns in common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94438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ext&#10;&#10;Description automatically generated">
            <a:extLst>
              <a:ext uri="{FF2B5EF4-FFF2-40B4-BE49-F238E27FC236}">
                <a16:creationId xmlns:a16="http://schemas.microsoft.com/office/drawing/2014/main" id="{6BDF2479-3F1A-41EA-B894-578AAE9E6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2333284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FB4115EC-FCF3-4317-9EB9-B95146F07A8D}"/>
              </a:ext>
            </a:extLst>
          </p:cNvPr>
          <p:cNvGraphicFramePr>
            <a:graphicFrameLocks noGrp="1"/>
          </p:cNvGraphicFramePr>
          <p:nvPr>
            <p:ph idx="1"/>
            <p:extLst>
              <p:ext uri="{D42A27DB-BD31-4B8C-83A1-F6EECF244321}">
                <p14:modId xmlns:p14="http://schemas.microsoft.com/office/powerpoint/2010/main" val="579812762"/>
              </p:ext>
            </p:extLst>
          </p:nvPr>
        </p:nvGraphicFramePr>
        <p:xfrm>
          <a:off x="108489" y="325464"/>
          <a:ext cx="11825207" cy="6230318"/>
        </p:xfrm>
        <a:graphic>
          <a:graphicData uri="http://schemas.openxmlformats.org/drawingml/2006/table">
            <a:tbl>
              <a:tblPr firstRow="1" bandRow="1"/>
              <a:tblGrid>
                <a:gridCol w="444965">
                  <a:extLst>
                    <a:ext uri="{9D8B030D-6E8A-4147-A177-3AD203B41FA5}">
                      <a16:colId xmlns:a16="http://schemas.microsoft.com/office/drawing/2014/main" val="2226693658"/>
                    </a:ext>
                  </a:extLst>
                </a:gridCol>
                <a:gridCol w="887870">
                  <a:extLst>
                    <a:ext uri="{9D8B030D-6E8A-4147-A177-3AD203B41FA5}">
                      <a16:colId xmlns:a16="http://schemas.microsoft.com/office/drawing/2014/main" val="2203734465"/>
                    </a:ext>
                  </a:extLst>
                </a:gridCol>
                <a:gridCol w="1054387">
                  <a:extLst>
                    <a:ext uri="{9D8B030D-6E8A-4147-A177-3AD203B41FA5}">
                      <a16:colId xmlns:a16="http://schemas.microsoft.com/office/drawing/2014/main" val="1952875850"/>
                    </a:ext>
                  </a:extLst>
                </a:gridCol>
                <a:gridCol w="992587">
                  <a:extLst>
                    <a:ext uri="{9D8B030D-6E8A-4147-A177-3AD203B41FA5}">
                      <a16:colId xmlns:a16="http://schemas.microsoft.com/office/drawing/2014/main" val="1425019498"/>
                    </a:ext>
                  </a:extLst>
                </a:gridCol>
                <a:gridCol w="1054387">
                  <a:extLst>
                    <a:ext uri="{9D8B030D-6E8A-4147-A177-3AD203B41FA5}">
                      <a16:colId xmlns:a16="http://schemas.microsoft.com/office/drawing/2014/main" val="342285478"/>
                    </a:ext>
                  </a:extLst>
                </a:gridCol>
                <a:gridCol w="1052671">
                  <a:extLst>
                    <a:ext uri="{9D8B030D-6E8A-4147-A177-3AD203B41FA5}">
                      <a16:colId xmlns:a16="http://schemas.microsoft.com/office/drawing/2014/main" val="3257082345"/>
                    </a:ext>
                  </a:extLst>
                </a:gridCol>
                <a:gridCol w="884436">
                  <a:extLst>
                    <a:ext uri="{9D8B030D-6E8A-4147-A177-3AD203B41FA5}">
                      <a16:colId xmlns:a16="http://schemas.microsoft.com/office/drawing/2014/main" val="4000157936"/>
                    </a:ext>
                  </a:extLst>
                </a:gridCol>
                <a:gridCol w="1222621">
                  <a:extLst>
                    <a:ext uri="{9D8B030D-6E8A-4147-A177-3AD203B41FA5}">
                      <a16:colId xmlns:a16="http://schemas.microsoft.com/office/drawing/2014/main" val="2236396759"/>
                    </a:ext>
                  </a:extLst>
                </a:gridCol>
                <a:gridCol w="1435491">
                  <a:extLst>
                    <a:ext uri="{9D8B030D-6E8A-4147-A177-3AD203B41FA5}">
                      <a16:colId xmlns:a16="http://schemas.microsoft.com/office/drawing/2014/main" val="3683588420"/>
                    </a:ext>
                  </a:extLst>
                </a:gridCol>
                <a:gridCol w="1006321">
                  <a:extLst>
                    <a:ext uri="{9D8B030D-6E8A-4147-A177-3AD203B41FA5}">
                      <a16:colId xmlns:a16="http://schemas.microsoft.com/office/drawing/2014/main" val="808578092"/>
                    </a:ext>
                  </a:extLst>
                </a:gridCol>
                <a:gridCol w="1129921">
                  <a:extLst>
                    <a:ext uri="{9D8B030D-6E8A-4147-A177-3AD203B41FA5}">
                      <a16:colId xmlns:a16="http://schemas.microsoft.com/office/drawing/2014/main" val="375258656"/>
                    </a:ext>
                  </a:extLst>
                </a:gridCol>
                <a:gridCol w="659550">
                  <a:extLst>
                    <a:ext uri="{9D8B030D-6E8A-4147-A177-3AD203B41FA5}">
                      <a16:colId xmlns:a16="http://schemas.microsoft.com/office/drawing/2014/main" val="3575319507"/>
                    </a:ext>
                  </a:extLst>
                </a:gridCol>
              </a:tblGrid>
              <a:tr h="885429">
                <a:tc>
                  <a:txBody>
                    <a:bodyPr/>
                    <a:lstStyle/>
                    <a:p>
                      <a:pPr algn="ctr" fontAlgn="ctr"/>
                      <a:endParaRPr lang="en-US" sz="1800" b="0">
                        <a:solidFill>
                          <a:schemeClr val="bg1"/>
                        </a:solidFill>
                        <a:effectLst/>
                        <a:latin typeface="Times New Roman" panose="02020603050405020304" pitchFamily="18" charset="0"/>
                        <a:cs typeface="Times New Roman" panose="02020603050405020304" pitchFamily="18" charset="0"/>
                      </a:endParaRPr>
                    </a:p>
                  </a:txBody>
                  <a:tcPr marL="69027" marR="69027" marT="34514" marB="34514" anchor="ctr">
                    <a:lnL w="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P_ID</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gender</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height</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weight</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sex</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visits</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checkup</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err="1">
                          <a:solidFill>
                            <a:schemeClr val="bg1"/>
                          </a:solidFill>
                          <a:effectLst/>
                          <a:latin typeface="Times New Roman" panose="02020603050405020304" pitchFamily="18" charset="0"/>
                          <a:cs typeface="Times New Roman" panose="02020603050405020304" pitchFamily="18" charset="0"/>
                        </a:rPr>
                        <a:t>follow_up</a:t>
                      </a:r>
                      <a:endParaRPr lang="en-US" sz="1800" b="0">
                        <a:solidFill>
                          <a:schemeClr val="bg1"/>
                        </a:solidFill>
                        <a:effectLst/>
                        <a:latin typeface="Times New Roman" panose="02020603050405020304" pitchFamily="18" charset="0"/>
                        <a:cs typeface="Times New Roman" panose="02020603050405020304" pitchFamily="18" charset="0"/>
                      </a:endParaRP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illness</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surgery</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ER</a:t>
                      </a:r>
                    </a:p>
                  </a:txBody>
                  <a:tcPr marL="69027" marR="69027" marT="34514" marB="34514" anchor="ctr">
                    <a:lnL w="12700" cap="flat" cmpd="sng" algn="ctr">
                      <a:solidFill>
                        <a:schemeClr val="tx1"/>
                      </a:solidFill>
                      <a:prstDash val="solid"/>
                      <a:round/>
                      <a:headEnd type="none" w="med" len="med"/>
                      <a:tailEnd type="none" w="med" len="med"/>
                    </a:lnL>
                    <a:lnB w="9525" cap="flat" cmpd="sng" algn="ctr">
                      <a:solidFill>
                        <a:srgbClr val="000000"/>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498084682"/>
                  </a:ext>
                </a:extLst>
              </a:tr>
              <a:tr h="885429">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dirty="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71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175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48503085"/>
                  </a:ext>
                </a:extLst>
              </a:tr>
              <a:tr h="885429">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73</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225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1281239"/>
                  </a:ext>
                </a:extLst>
              </a:tr>
              <a:tr h="885429">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4</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64</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125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4</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2545759"/>
                  </a:ext>
                </a:extLst>
              </a:tr>
              <a:tr h="885429">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3</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66</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165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7</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33537157"/>
                  </a:ext>
                </a:extLst>
              </a:tr>
              <a:tr h="885429">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4</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7</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62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115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female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15516309"/>
                  </a:ext>
                </a:extLst>
              </a:tr>
              <a:tr h="917744">
                <a:tc>
                  <a:txBody>
                    <a:bodyPr/>
                    <a:lstStyle/>
                    <a:p>
                      <a:pPr algn="ctr" fontAlgn="ctr"/>
                      <a:r>
                        <a:rPr lang="en-US" sz="1800" b="0">
                          <a:solidFill>
                            <a:schemeClr val="bg1"/>
                          </a:solidFill>
                          <a:effectLst/>
                          <a:latin typeface="Times New Roman" panose="02020603050405020304" pitchFamily="18" charset="0"/>
                          <a:cs typeface="Times New Roman" panose="02020603050405020304" pitchFamily="18" charset="0"/>
                        </a:rPr>
                        <a:t>5</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85000"/>
                      </a:schemeClr>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8</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72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250</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male</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2</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0</a:t>
                      </a:r>
                    </a:p>
                  </a:txBody>
                  <a:tcPr marL="69027" marR="69027" marT="34514" marB="34514" anchor="ctr">
                    <a:lnL w="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800">
                          <a:solidFill>
                            <a:schemeClr val="bg1"/>
                          </a:solidFill>
                          <a:effectLst/>
                          <a:latin typeface="Times New Roman" panose="02020603050405020304" pitchFamily="18" charset="0"/>
                          <a:cs typeface="Times New Roman" panose="02020603050405020304" pitchFamily="18" charset="0"/>
                        </a:rPr>
                        <a:t>1</a:t>
                      </a:r>
                    </a:p>
                  </a:txBody>
                  <a:tcPr marL="69027" marR="69027" marT="34514" marB="345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endParaRPr lang="en-US" sz="1800" dirty="0">
                        <a:solidFill>
                          <a:schemeClr val="bg1"/>
                        </a:solidFill>
                        <a:latin typeface="Times New Roman" panose="02020603050405020304" pitchFamily="18" charset="0"/>
                        <a:cs typeface="Times New Roman" panose="02020603050405020304" pitchFamily="18" charset="0"/>
                      </a:endParaRPr>
                    </a:p>
                    <a:p>
                      <a:pPr algn="ctr"/>
                      <a:r>
                        <a:rPr lang="en-US" sz="1800" dirty="0">
                          <a:solidFill>
                            <a:schemeClr val="bg1"/>
                          </a:solidFill>
                          <a:latin typeface="Times New Roman" panose="02020603050405020304" pitchFamily="18" charset="0"/>
                          <a:cs typeface="Times New Roman" panose="02020603050405020304" pitchFamily="18" charset="0"/>
                        </a:rPr>
                        <a:t>0</a:t>
                      </a:r>
                    </a:p>
                  </a:txBody>
                  <a:tcPr marL="82833" marR="82833" marT="41416" marB="414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solidFill>
                      <a:schemeClr val="tx1"/>
                    </a:solidFill>
                  </a:tcPr>
                </a:tc>
                <a:tc>
                  <a:txBody>
                    <a:bodyPr/>
                    <a:lstStyle/>
                    <a:p>
                      <a:pPr algn="ctr"/>
                      <a:endParaRPr lang="en-US" sz="1800" dirty="0">
                        <a:solidFill>
                          <a:schemeClr val="bg1"/>
                        </a:solidFill>
                        <a:latin typeface="Times New Roman" panose="02020603050405020304" pitchFamily="18" charset="0"/>
                        <a:cs typeface="Times New Roman" panose="02020603050405020304" pitchFamily="18" charset="0"/>
                      </a:endParaRPr>
                    </a:p>
                    <a:p>
                      <a:pPr algn="ctr"/>
                      <a:r>
                        <a:rPr lang="en-US" sz="1800" dirty="0">
                          <a:solidFill>
                            <a:schemeClr val="bg1"/>
                          </a:solidFill>
                          <a:latin typeface="Times New Roman" panose="02020603050405020304" pitchFamily="18" charset="0"/>
                          <a:cs typeface="Times New Roman" panose="02020603050405020304" pitchFamily="18" charset="0"/>
                        </a:rPr>
                        <a:t>0</a:t>
                      </a:r>
                    </a:p>
                  </a:txBody>
                  <a:tcPr marL="82833" marR="82833" marT="41416" marB="41416">
                    <a:lnL w="12700" cap="flat" cmpd="sng" algn="ctr">
                      <a:solidFill>
                        <a:schemeClr val="tx1"/>
                      </a:solidFill>
                      <a:prstDash val="solid"/>
                      <a:round/>
                      <a:headEnd type="none" w="med" len="med"/>
                      <a:tailEnd type="none" w="med" len="med"/>
                    </a:lnL>
                    <a:lnT w="9525" cap="flat" cmpd="sng" algn="ctr">
                      <a:solidFill>
                        <a:srgbClr val="000000"/>
                      </a:solidFill>
                      <a:prstDash val="solid"/>
                      <a:round/>
                      <a:headEnd type="none" w="med" len="med"/>
                      <a:tailEnd type="none" w="med" len="med"/>
                    </a:lnT>
                    <a:solidFill>
                      <a:schemeClr val="tx1"/>
                    </a:solidFill>
                  </a:tcPr>
                </a:tc>
                <a:extLst>
                  <a:ext uri="{0D108BD9-81ED-4DB2-BD59-A6C34878D82A}">
                    <a16:rowId xmlns:a16="http://schemas.microsoft.com/office/drawing/2014/main" val="632617071"/>
                  </a:ext>
                </a:extLst>
              </a:tr>
            </a:tbl>
          </a:graphicData>
        </a:graphic>
      </p:graphicFrame>
    </p:spTree>
    <p:extLst>
      <p:ext uri="{BB962C8B-B14F-4D97-AF65-F5344CB8AC3E}">
        <p14:creationId xmlns:p14="http://schemas.microsoft.com/office/powerpoint/2010/main" val="629447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9E04106-6B1C-4F7E-AFCF-A9B72807755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123" b="9059"/>
          <a:stretch/>
        </p:blipFill>
        <p:spPr>
          <a:xfrm>
            <a:off x="20" y="10"/>
            <a:ext cx="12191979" cy="6857989"/>
          </a:xfrm>
          <a:prstGeom prst="rect">
            <a:avLst/>
          </a:prstGeom>
        </p:spPr>
      </p:pic>
    </p:spTree>
    <p:extLst>
      <p:ext uri="{BB962C8B-B14F-4D97-AF65-F5344CB8AC3E}">
        <p14:creationId xmlns:p14="http://schemas.microsoft.com/office/powerpoint/2010/main" val="1675609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9C2E63EF-28D2-4D5E-A8E0-6E89FC0B3B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84" r="6506" b="1"/>
          <a:stretch/>
        </p:blipFill>
        <p:spPr>
          <a:xfrm>
            <a:off x="20" y="10"/>
            <a:ext cx="12191979" cy="6857989"/>
          </a:xfrm>
          <a:prstGeom prst="rect">
            <a:avLst/>
          </a:prstGeom>
        </p:spPr>
      </p:pic>
    </p:spTree>
    <p:extLst>
      <p:ext uri="{BB962C8B-B14F-4D97-AF65-F5344CB8AC3E}">
        <p14:creationId xmlns:p14="http://schemas.microsoft.com/office/powerpoint/2010/main" val="1924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F6221-B662-4AD1-B718-8AF25A876D8F}"/>
              </a:ext>
            </a:extLst>
          </p:cNvPr>
          <p:cNvSpPr>
            <a:spLocks noGrp="1"/>
          </p:cNvSpPr>
          <p:nvPr>
            <p:ph type="title"/>
          </p:nvPr>
        </p:nvSpPr>
        <p:spPr>
          <a:xfrm>
            <a:off x="1756756" y="906189"/>
            <a:ext cx="8689571" cy="1001886"/>
          </a:xfrm>
        </p:spPr>
        <p:txBody>
          <a:bodyPr anchor="b">
            <a:normAutofit/>
          </a:bodyPr>
          <a:lstStyle/>
          <a:p>
            <a:pPr algn="ctr"/>
            <a:r>
              <a:rPr lang="en-US" dirty="0">
                <a:latin typeface="Times New Roman" panose="02020603050405020304" pitchFamily="18" charset="0"/>
                <a:cs typeface="Times New Roman" panose="02020603050405020304" pitchFamily="18" charset="0"/>
              </a:rPr>
              <a:t> Frequency Tables</a:t>
            </a:r>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2BBFE5E-0B63-4033-ABD9-EBC091E21A82}"/>
              </a:ext>
            </a:extLst>
          </p:cNvPr>
          <p:cNvGraphicFramePr>
            <a:graphicFrameLocks noGrp="1"/>
          </p:cNvGraphicFramePr>
          <p:nvPr>
            <p:ph idx="1"/>
            <p:extLst>
              <p:ext uri="{D42A27DB-BD31-4B8C-83A1-F6EECF244321}">
                <p14:modId xmlns:p14="http://schemas.microsoft.com/office/powerpoint/2010/main" val="3408879135"/>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27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10800B9-FDC6-49BF-8AF1-AE12EF67EE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530" b="5922"/>
          <a:stretch/>
        </p:blipFill>
        <p:spPr>
          <a:xfrm>
            <a:off x="20" y="10"/>
            <a:ext cx="12191979" cy="6857989"/>
          </a:xfrm>
          <a:prstGeom prst="rect">
            <a:avLst/>
          </a:prstGeom>
        </p:spPr>
      </p:pic>
    </p:spTree>
    <p:extLst>
      <p:ext uri="{BB962C8B-B14F-4D97-AF65-F5344CB8AC3E}">
        <p14:creationId xmlns:p14="http://schemas.microsoft.com/office/powerpoint/2010/main" val="2919499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ABB4F598-023B-4628-B619-DCBE2E62E6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023" b="11706"/>
          <a:stretch/>
        </p:blipFill>
        <p:spPr>
          <a:xfrm>
            <a:off x="20" y="10"/>
            <a:ext cx="12191979" cy="6857989"/>
          </a:xfrm>
          <a:prstGeom prst="rect">
            <a:avLst/>
          </a:prstGeom>
        </p:spPr>
      </p:pic>
    </p:spTree>
    <p:extLst>
      <p:ext uri="{BB962C8B-B14F-4D97-AF65-F5344CB8AC3E}">
        <p14:creationId xmlns:p14="http://schemas.microsoft.com/office/powerpoint/2010/main" val="2411401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3285750-4CD6-4A12-9533-8671D8C4CC80}"/>
              </a:ext>
            </a:extLst>
          </p:cNvPr>
          <p:cNvGraphicFramePr>
            <a:graphicFrameLocks noGrp="1"/>
          </p:cNvGraphicFramePr>
          <p:nvPr>
            <p:ph idx="1"/>
            <p:extLst>
              <p:ext uri="{D42A27DB-BD31-4B8C-83A1-F6EECF244321}">
                <p14:modId xmlns:p14="http://schemas.microsoft.com/office/powerpoint/2010/main" val="1783944159"/>
              </p:ext>
            </p:extLst>
          </p:nvPr>
        </p:nvGraphicFramePr>
        <p:xfrm>
          <a:off x="185980" y="929898"/>
          <a:ext cx="11701220" cy="5393412"/>
        </p:xfrm>
        <a:graphic>
          <a:graphicData uri="http://schemas.openxmlformats.org/drawingml/2006/table">
            <a:tbl>
              <a:tblPr firstRow="1" bandRow="1"/>
              <a:tblGrid>
                <a:gridCol w="1973958">
                  <a:extLst>
                    <a:ext uri="{9D8B030D-6E8A-4147-A177-3AD203B41FA5}">
                      <a16:colId xmlns:a16="http://schemas.microsoft.com/office/drawing/2014/main" val="3327251776"/>
                    </a:ext>
                  </a:extLst>
                </a:gridCol>
                <a:gridCol w="1600675">
                  <a:extLst>
                    <a:ext uri="{9D8B030D-6E8A-4147-A177-3AD203B41FA5}">
                      <a16:colId xmlns:a16="http://schemas.microsoft.com/office/drawing/2014/main" val="3325363706"/>
                    </a:ext>
                  </a:extLst>
                </a:gridCol>
                <a:gridCol w="1276991">
                  <a:extLst>
                    <a:ext uri="{9D8B030D-6E8A-4147-A177-3AD203B41FA5}">
                      <a16:colId xmlns:a16="http://schemas.microsoft.com/office/drawing/2014/main" val="3826594711"/>
                    </a:ext>
                  </a:extLst>
                </a:gridCol>
                <a:gridCol w="1600675">
                  <a:extLst>
                    <a:ext uri="{9D8B030D-6E8A-4147-A177-3AD203B41FA5}">
                      <a16:colId xmlns:a16="http://schemas.microsoft.com/office/drawing/2014/main" val="827586164"/>
                    </a:ext>
                  </a:extLst>
                </a:gridCol>
                <a:gridCol w="1276991">
                  <a:extLst>
                    <a:ext uri="{9D8B030D-6E8A-4147-A177-3AD203B41FA5}">
                      <a16:colId xmlns:a16="http://schemas.microsoft.com/office/drawing/2014/main" val="3897338457"/>
                    </a:ext>
                  </a:extLst>
                </a:gridCol>
                <a:gridCol w="1600675">
                  <a:extLst>
                    <a:ext uri="{9D8B030D-6E8A-4147-A177-3AD203B41FA5}">
                      <a16:colId xmlns:a16="http://schemas.microsoft.com/office/drawing/2014/main" val="1194767390"/>
                    </a:ext>
                  </a:extLst>
                </a:gridCol>
                <a:gridCol w="1276991">
                  <a:extLst>
                    <a:ext uri="{9D8B030D-6E8A-4147-A177-3AD203B41FA5}">
                      <a16:colId xmlns:a16="http://schemas.microsoft.com/office/drawing/2014/main" val="1087189515"/>
                    </a:ext>
                  </a:extLst>
                </a:gridCol>
                <a:gridCol w="1094264">
                  <a:extLst>
                    <a:ext uri="{9D8B030D-6E8A-4147-A177-3AD203B41FA5}">
                      <a16:colId xmlns:a16="http://schemas.microsoft.com/office/drawing/2014/main" val="1221214693"/>
                    </a:ext>
                  </a:extLst>
                </a:gridCol>
              </a:tblGrid>
              <a:tr h="898902">
                <a:tc>
                  <a:txBody>
                    <a:bodyPr/>
                    <a:lstStyle/>
                    <a:p>
                      <a:pPr algn="ctr" fontAlgn="ctr"/>
                      <a:r>
                        <a:rPr lang="en-US" sz="2800" b="0" err="1">
                          <a:solidFill>
                            <a:schemeClr val="bg2"/>
                          </a:solidFill>
                          <a:effectLst/>
                          <a:latin typeface="Times New Roman" panose="02020603050405020304" pitchFamily="18" charset="0"/>
                          <a:cs typeface="Times New Roman" panose="02020603050405020304" pitchFamily="18" charset="0"/>
                        </a:rPr>
                        <a:t>Pclass</a:t>
                      </a: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1</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2</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3</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All</a:t>
                      </a: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9663611"/>
                  </a:ext>
                </a:extLst>
              </a:tr>
              <a:tr h="898902">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Sex</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dirty="0">
                          <a:solidFill>
                            <a:schemeClr val="bg2"/>
                          </a:solidFill>
                          <a:effectLst/>
                          <a:latin typeface="Times New Roman" panose="02020603050405020304" pitchFamily="18" charset="0"/>
                          <a:cs typeface="Times New Roman" panose="02020603050405020304" pitchFamily="18" charset="0"/>
                        </a:rPr>
                        <a:t>female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female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female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male</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31902243"/>
                  </a:ext>
                </a:extLst>
              </a:tr>
              <a:tr h="898902">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Survived</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800" b="0">
                        <a:solidFill>
                          <a:schemeClr val="bg2"/>
                        </a:solidFill>
                        <a:effectLst/>
                        <a:latin typeface="Times New Roman" panose="02020603050405020304" pitchFamily="18" charset="0"/>
                        <a:cs typeface="Times New Roman" panose="02020603050405020304" pitchFamily="18" charset="0"/>
                      </a:endParaRP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2847639"/>
                  </a:ext>
                </a:extLst>
              </a:tr>
              <a:tr h="898902">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0</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3</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77</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6</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91</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72</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300</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549</a:t>
                      </a: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2790965"/>
                  </a:ext>
                </a:extLst>
              </a:tr>
              <a:tr h="898902">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1</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91</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45</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70</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17</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72</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47</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342</a:t>
                      </a: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2036686"/>
                  </a:ext>
                </a:extLst>
              </a:tr>
              <a:tr h="898902">
                <a:tc>
                  <a:txBody>
                    <a:bodyPr/>
                    <a:lstStyle/>
                    <a:p>
                      <a:pPr algn="ctr" fontAlgn="ctr"/>
                      <a:r>
                        <a:rPr lang="en-US" sz="2800" b="0">
                          <a:solidFill>
                            <a:schemeClr val="bg2"/>
                          </a:solidFill>
                          <a:effectLst/>
                          <a:latin typeface="Times New Roman" panose="02020603050405020304" pitchFamily="18" charset="0"/>
                          <a:cs typeface="Times New Roman" panose="02020603050405020304" pitchFamily="18" charset="0"/>
                        </a:rPr>
                        <a:t>All</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94</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122</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76</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108</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144</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a:solidFill>
                            <a:schemeClr val="bg2"/>
                          </a:solidFill>
                          <a:effectLst/>
                          <a:latin typeface="Times New Roman" panose="02020603050405020304" pitchFamily="18" charset="0"/>
                          <a:cs typeface="Times New Roman" panose="02020603050405020304" pitchFamily="18" charset="0"/>
                        </a:rPr>
                        <a:t>347</a:t>
                      </a:r>
                    </a:p>
                  </a:txBody>
                  <a:tcPr marL="106074" marR="106074" marT="53037" marB="53037"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800" dirty="0">
                          <a:solidFill>
                            <a:schemeClr val="bg2"/>
                          </a:solidFill>
                          <a:effectLst/>
                          <a:latin typeface="Times New Roman" panose="02020603050405020304" pitchFamily="18" charset="0"/>
                          <a:cs typeface="Times New Roman" panose="02020603050405020304" pitchFamily="18" charset="0"/>
                        </a:rPr>
                        <a:t>891</a:t>
                      </a:r>
                    </a:p>
                  </a:txBody>
                  <a:tcPr marL="106074" marR="106074" marT="53037" marB="53037"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9428325"/>
                  </a:ext>
                </a:extLst>
              </a:tr>
            </a:tbl>
          </a:graphicData>
        </a:graphic>
      </p:graphicFrame>
    </p:spTree>
    <p:extLst>
      <p:ext uri="{BB962C8B-B14F-4D97-AF65-F5344CB8AC3E}">
        <p14:creationId xmlns:p14="http://schemas.microsoft.com/office/powerpoint/2010/main" val="1881234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E11FB0F-F517-4A34-A192-202B92B8A5C9}"/>
              </a:ext>
            </a:extLst>
          </p:cNvPr>
          <p:cNvGraphicFramePr>
            <a:graphicFrameLocks noGrp="1"/>
          </p:cNvGraphicFramePr>
          <p:nvPr>
            <p:ph idx="1"/>
            <p:extLst>
              <p:ext uri="{D42A27DB-BD31-4B8C-83A1-F6EECF244321}">
                <p14:modId xmlns:p14="http://schemas.microsoft.com/office/powerpoint/2010/main" val="3817029642"/>
              </p:ext>
            </p:extLst>
          </p:nvPr>
        </p:nvGraphicFramePr>
        <p:xfrm>
          <a:off x="266130" y="608310"/>
          <a:ext cx="11696052" cy="5563890"/>
        </p:xfrm>
        <a:graphic>
          <a:graphicData uri="http://schemas.openxmlformats.org/drawingml/2006/table">
            <a:tbl>
              <a:tblPr firstRow="1" bandRow="1"/>
              <a:tblGrid>
                <a:gridCol w="1463215">
                  <a:extLst>
                    <a:ext uri="{9D8B030D-6E8A-4147-A177-3AD203B41FA5}">
                      <a16:colId xmlns:a16="http://schemas.microsoft.com/office/drawing/2014/main" val="346105351"/>
                    </a:ext>
                  </a:extLst>
                </a:gridCol>
                <a:gridCol w="1507720">
                  <a:extLst>
                    <a:ext uri="{9D8B030D-6E8A-4147-A177-3AD203B41FA5}">
                      <a16:colId xmlns:a16="http://schemas.microsoft.com/office/drawing/2014/main" val="3181801151"/>
                    </a:ext>
                  </a:extLst>
                </a:gridCol>
                <a:gridCol w="1507720">
                  <a:extLst>
                    <a:ext uri="{9D8B030D-6E8A-4147-A177-3AD203B41FA5}">
                      <a16:colId xmlns:a16="http://schemas.microsoft.com/office/drawing/2014/main" val="2066881480"/>
                    </a:ext>
                  </a:extLst>
                </a:gridCol>
                <a:gridCol w="1507720">
                  <a:extLst>
                    <a:ext uri="{9D8B030D-6E8A-4147-A177-3AD203B41FA5}">
                      <a16:colId xmlns:a16="http://schemas.microsoft.com/office/drawing/2014/main" val="855143694"/>
                    </a:ext>
                  </a:extLst>
                </a:gridCol>
                <a:gridCol w="1507720">
                  <a:extLst>
                    <a:ext uri="{9D8B030D-6E8A-4147-A177-3AD203B41FA5}">
                      <a16:colId xmlns:a16="http://schemas.microsoft.com/office/drawing/2014/main" val="1253446552"/>
                    </a:ext>
                  </a:extLst>
                </a:gridCol>
                <a:gridCol w="1186517">
                  <a:extLst>
                    <a:ext uri="{9D8B030D-6E8A-4147-A177-3AD203B41FA5}">
                      <a16:colId xmlns:a16="http://schemas.microsoft.com/office/drawing/2014/main" val="2319094691"/>
                    </a:ext>
                  </a:extLst>
                </a:gridCol>
                <a:gridCol w="1507720">
                  <a:extLst>
                    <a:ext uri="{9D8B030D-6E8A-4147-A177-3AD203B41FA5}">
                      <a16:colId xmlns:a16="http://schemas.microsoft.com/office/drawing/2014/main" val="2432205882"/>
                    </a:ext>
                  </a:extLst>
                </a:gridCol>
                <a:gridCol w="1507720">
                  <a:extLst>
                    <a:ext uri="{9D8B030D-6E8A-4147-A177-3AD203B41FA5}">
                      <a16:colId xmlns:a16="http://schemas.microsoft.com/office/drawing/2014/main" val="2366794974"/>
                    </a:ext>
                  </a:extLst>
                </a:gridCol>
              </a:tblGrid>
              <a:tr h="927315">
                <a:tc>
                  <a:txBody>
                    <a:bodyPr/>
                    <a:lstStyle/>
                    <a:p>
                      <a:pPr algn="ctr" fontAlgn="ctr"/>
                      <a:r>
                        <a:rPr lang="en-US" sz="2100" b="0" err="1">
                          <a:solidFill>
                            <a:schemeClr val="bg2"/>
                          </a:solidFill>
                          <a:effectLst/>
                          <a:latin typeface="Times New Roman" panose="02020603050405020304" pitchFamily="18" charset="0"/>
                          <a:cs typeface="Times New Roman" panose="02020603050405020304" pitchFamily="18" charset="0"/>
                        </a:rPr>
                        <a:t>Pclass</a:t>
                      </a: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1</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2</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2">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3</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All</a:t>
                      </a: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11348821"/>
                  </a:ext>
                </a:extLst>
              </a:tr>
              <a:tr h="927315">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Sex</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female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female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female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male</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8211773"/>
                  </a:ext>
                </a:extLst>
              </a:tr>
              <a:tr h="927315">
                <a:tc>
                  <a:txBody>
                    <a:bodyPr/>
                    <a:lstStyle/>
                    <a:p>
                      <a:pPr algn="ctr" fontAlgn="ctr"/>
                      <a:r>
                        <a:rPr lang="en-US" sz="2100" b="0" dirty="0">
                          <a:solidFill>
                            <a:schemeClr val="bg2"/>
                          </a:solidFill>
                          <a:effectLst/>
                          <a:latin typeface="Times New Roman" panose="02020603050405020304" pitchFamily="18" charset="0"/>
                          <a:cs typeface="Times New Roman" panose="02020603050405020304" pitchFamily="18" charset="0"/>
                        </a:rPr>
                        <a:t>Survived</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en-US" sz="2100" b="0">
                        <a:solidFill>
                          <a:schemeClr val="bg2"/>
                        </a:solidFill>
                        <a:effectLst/>
                        <a:latin typeface="Times New Roman" panose="02020603050405020304" pitchFamily="18" charset="0"/>
                        <a:cs typeface="Times New Roman" panose="02020603050405020304" pitchFamily="18" charset="0"/>
                      </a:endParaRP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5671397"/>
                  </a:ext>
                </a:extLst>
              </a:tr>
              <a:tr h="927315">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0.031915</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0.631148</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0.078947</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0.842593</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0.5</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0.864553</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0.616162</a:t>
                      </a: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4772254"/>
                  </a:ext>
                </a:extLst>
              </a:tr>
              <a:tr h="927315">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1</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0.968085</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0.368852</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0.921053</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0.157407</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0.5</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0.135447</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0.383838</a:t>
                      </a: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1577428"/>
                  </a:ext>
                </a:extLst>
              </a:tr>
              <a:tr h="927315">
                <a:tc>
                  <a:txBody>
                    <a:bodyPr/>
                    <a:lstStyle/>
                    <a:p>
                      <a:pPr algn="ctr" fontAlgn="ctr"/>
                      <a:r>
                        <a:rPr lang="en-US" sz="2100" b="0">
                          <a:solidFill>
                            <a:schemeClr val="bg2"/>
                          </a:solidFill>
                          <a:effectLst/>
                          <a:latin typeface="Times New Roman" panose="02020603050405020304" pitchFamily="18" charset="0"/>
                          <a:cs typeface="Times New Roman" panose="02020603050405020304" pitchFamily="18" charset="0"/>
                        </a:rPr>
                        <a:t>All</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2100" dirty="0">
                          <a:solidFill>
                            <a:schemeClr val="bg2"/>
                          </a:solidFill>
                          <a:effectLst/>
                          <a:latin typeface="Times New Roman" panose="02020603050405020304" pitchFamily="18" charset="0"/>
                          <a:cs typeface="Times New Roman" panose="02020603050405020304" pitchFamily="18" charset="0"/>
                        </a:rPr>
                        <a:t>1.000000</a:t>
                      </a:r>
                    </a:p>
                  </a:txBody>
                  <a:tcPr marL="78663" marR="78663" marT="39332" marB="39332"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444677"/>
                  </a:ext>
                </a:extLst>
              </a:tr>
            </a:tbl>
          </a:graphicData>
        </a:graphic>
      </p:graphicFrame>
    </p:spTree>
    <p:extLst>
      <p:ext uri="{BB962C8B-B14F-4D97-AF65-F5344CB8AC3E}">
        <p14:creationId xmlns:p14="http://schemas.microsoft.com/office/powerpoint/2010/main" val="3061726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87BF3-5361-41B8-8D3E-EBAD2A094897}"/>
              </a:ext>
            </a:extLst>
          </p:cNvPr>
          <p:cNvSpPr>
            <a:spLocks noGrp="1"/>
          </p:cNvSpPr>
          <p:nvPr>
            <p:ph type="title"/>
          </p:nvPr>
        </p:nvSpPr>
        <p:spPr>
          <a:xfrm>
            <a:off x="1756756" y="906189"/>
            <a:ext cx="8689571" cy="1001886"/>
          </a:xfrm>
        </p:spPr>
        <p:txBody>
          <a:bodyPr anchor="b">
            <a:normAutofit/>
          </a:bodyPr>
          <a:lstStyle/>
          <a:p>
            <a:pPr algn="ctr"/>
            <a:r>
              <a:rPr lang="en-US" dirty="0">
                <a:latin typeface="Times New Roman" panose="02020603050405020304" pitchFamily="18" charset="0"/>
                <a:cs typeface="Times New Roman" panose="02020603050405020304" pitchFamily="18" charset="0"/>
              </a:rPr>
              <a:t>Plotting With Pandas</a:t>
            </a:r>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0A7847C-6A72-4AA2-B7CA-8E9C58EBE71A}"/>
              </a:ext>
            </a:extLst>
          </p:cNvPr>
          <p:cNvGraphicFramePr>
            <a:graphicFrameLocks noGrp="1"/>
          </p:cNvGraphicFramePr>
          <p:nvPr>
            <p:ph idx="1"/>
            <p:extLst>
              <p:ext uri="{D42A27DB-BD31-4B8C-83A1-F6EECF244321}">
                <p14:modId xmlns:p14="http://schemas.microsoft.com/office/powerpoint/2010/main" val="905919548"/>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25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1D94A-7D2E-42E6-BF81-951EDEF50FFC}"/>
              </a:ext>
            </a:extLst>
          </p:cNvPr>
          <p:cNvSpPr>
            <a:spLocks noGrp="1"/>
          </p:cNvSpPr>
          <p:nvPr>
            <p:ph type="title"/>
          </p:nvPr>
        </p:nvSpPr>
        <p:spPr>
          <a:xfrm>
            <a:off x="1143001" y="872937"/>
            <a:ext cx="5920740" cy="1360898"/>
          </a:xfrm>
        </p:spPr>
        <p:txBody>
          <a:bodyPr>
            <a:normAutofit/>
          </a:bodyPr>
          <a:lstStyle/>
          <a:p>
            <a:pPr algn="ctr"/>
            <a:r>
              <a:rPr lang="en-US" dirty="0">
                <a:latin typeface="Times New Roman" panose="02020603050405020304" pitchFamily="18" charset="0"/>
                <a:cs typeface="Times New Roman" panose="02020603050405020304" pitchFamily="18" charset="0"/>
              </a:rPr>
              <a:t>Histograms</a:t>
            </a:r>
          </a:p>
        </p:txBody>
      </p:sp>
      <p:sp>
        <p:nvSpPr>
          <p:cNvPr id="3" name="Content Placeholder 2">
            <a:extLst>
              <a:ext uri="{FF2B5EF4-FFF2-40B4-BE49-F238E27FC236}">
                <a16:creationId xmlns:a16="http://schemas.microsoft.com/office/drawing/2014/main" id="{E405320A-7A9D-477E-926C-0FE7464EC54D}"/>
              </a:ext>
            </a:extLst>
          </p:cNvPr>
          <p:cNvSpPr>
            <a:spLocks noGrp="1"/>
          </p:cNvSpPr>
          <p:nvPr>
            <p:ph idx="1"/>
          </p:nvPr>
        </p:nvSpPr>
        <p:spPr>
          <a:xfrm>
            <a:off x="407564" y="2121302"/>
            <a:ext cx="3769468" cy="3840171"/>
          </a:xfrm>
        </p:spPr>
        <p:txBody>
          <a:bodyPr>
            <a:normAutofit/>
          </a:bodyPr>
          <a:lstStyle/>
          <a:p>
            <a:pPr algn="justLow">
              <a:buFont typeface="Wingdings" panose="05000000000000000000" pitchFamily="2" charset="2"/>
              <a:buChar char="§"/>
            </a:pPr>
            <a:r>
              <a:rPr lang="en-US" b="0" i="0" dirty="0">
                <a:effectLst/>
                <a:latin typeface="Times New Roman" panose="02020603050405020304" pitchFamily="18" charset="0"/>
                <a:cs typeface="Times New Roman" panose="02020603050405020304" pitchFamily="18" charset="0"/>
              </a:rPr>
              <a:t>A </a:t>
            </a:r>
            <a:r>
              <a:rPr lang="en-US" b="1" i="0" dirty="0">
                <a:solidFill>
                  <a:srgbClr val="FFC000"/>
                </a:solidFill>
                <a:effectLst/>
                <a:latin typeface="Times New Roman" panose="02020603050405020304" pitchFamily="18" charset="0"/>
                <a:cs typeface="Times New Roman" panose="02020603050405020304" pitchFamily="18" charset="0"/>
              </a:rPr>
              <a:t>histogram</a:t>
            </a:r>
            <a:r>
              <a:rPr lang="en-US" b="0" i="0" dirty="0">
                <a:effectLst/>
                <a:latin typeface="Times New Roman" panose="02020603050405020304" pitchFamily="18" charset="0"/>
                <a:cs typeface="Times New Roman" panose="02020603050405020304" pitchFamily="18" charset="0"/>
              </a:rPr>
              <a:t> is a </a:t>
            </a:r>
            <a:r>
              <a:rPr lang="en-US" b="1" i="0" dirty="0">
                <a:solidFill>
                  <a:srgbClr val="FFC000"/>
                </a:solidFill>
                <a:effectLst/>
                <a:latin typeface="Times New Roman" panose="02020603050405020304" pitchFamily="18" charset="0"/>
                <a:cs typeface="Times New Roman" panose="02020603050405020304" pitchFamily="18" charset="0"/>
              </a:rPr>
              <a:t>univariate</a:t>
            </a:r>
            <a:r>
              <a:rPr lang="en-US" b="0" i="0" dirty="0">
                <a:effectLst/>
                <a:latin typeface="Times New Roman" panose="02020603050405020304" pitchFamily="18" charset="0"/>
                <a:cs typeface="Times New Roman" panose="02020603050405020304" pitchFamily="18" charset="0"/>
              </a:rPr>
              <a:t> plot (</a:t>
            </a:r>
            <a:r>
              <a:rPr lang="en-US" b="1" i="0" dirty="0">
                <a:solidFill>
                  <a:srgbClr val="FFC000"/>
                </a:solidFill>
                <a:effectLst/>
                <a:latin typeface="Times New Roman" panose="02020603050405020304" pitchFamily="18" charset="0"/>
                <a:cs typeface="Times New Roman" panose="02020603050405020304" pitchFamily="18" charset="0"/>
              </a:rPr>
              <a:t>a plot that displays one variable</a:t>
            </a:r>
            <a:r>
              <a:rPr lang="en-US" b="0" i="0" dirty="0">
                <a:effectLst/>
                <a:latin typeface="Times New Roman" panose="02020603050405020304" pitchFamily="18" charset="0"/>
                <a:cs typeface="Times New Roman" panose="02020603050405020304" pitchFamily="18" charset="0"/>
              </a:rPr>
              <a:t>) that </a:t>
            </a:r>
            <a:r>
              <a:rPr lang="en-US" b="1" i="0" dirty="0">
                <a:solidFill>
                  <a:srgbClr val="FFC000"/>
                </a:solidFill>
                <a:effectLst/>
                <a:latin typeface="Times New Roman" panose="02020603050405020304" pitchFamily="18" charset="0"/>
                <a:cs typeface="Times New Roman" panose="02020603050405020304" pitchFamily="18" charset="0"/>
              </a:rPr>
              <a:t>groups a numeric variable into bins</a:t>
            </a:r>
            <a:r>
              <a:rPr lang="en-US" b="0" i="0" dirty="0">
                <a:effectLst/>
                <a:latin typeface="Times New Roman" panose="02020603050405020304" pitchFamily="18" charset="0"/>
                <a:cs typeface="Times New Roman" panose="02020603050405020304" pitchFamily="18" charset="0"/>
              </a:rPr>
              <a:t> and </a:t>
            </a:r>
            <a:r>
              <a:rPr lang="en-US" b="1" i="0" dirty="0">
                <a:solidFill>
                  <a:srgbClr val="FFC000"/>
                </a:solidFill>
                <a:effectLst/>
                <a:latin typeface="Times New Roman" panose="02020603050405020304" pitchFamily="18" charset="0"/>
                <a:cs typeface="Times New Roman" panose="02020603050405020304" pitchFamily="18" charset="0"/>
              </a:rPr>
              <a:t>displays the number of observations that fall within each bin</a:t>
            </a:r>
            <a:r>
              <a:rPr lang="en-US" b="0" i="0" dirty="0">
                <a:effectLst/>
                <a:latin typeface="Times New Roman" panose="02020603050405020304" pitchFamily="18" charset="0"/>
                <a:cs typeface="Times New Roman" panose="02020603050405020304" pitchFamily="18" charset="0"/>
              </a:rPr>
              <a:t>. A histogram is a useful tool for getting a sense of the </a:t>
            </a:r>
            <a:r>
              <a:rPr lang="en-US" b="1" dirty="0">
                <a:solidFill>
                  <a:srgbClr val="FFC000"/>
                </a:solidFill>
                <a:effectLst/>
                <a:latin typeface="Times New Roman" panose="02020603050405020304" pitchFamily="18" charset="0"/>
                <a:cs typeface="Times New Roman" panose="02020603050405020304" pitchFamily="18" charset="0"/>
              </a:rPr>
              <a:t>distribution</a:t>
            </a:r>
            <a:r>
              <a:rPr lang="en-US" b="0" i="0" dirty="0">
                <a:effectLst/>
                <a:latin typeface="Times New Roman" panose="02020603050405020304" pitchFamily="18" charset="0"/>
                <a:cs typeface="Times New Roman" panose="02020603050405020304" pitchFamily="18" charset="0"/>
              </a:rPr>
              <a:t> of a numeric variable. </a:t>
            </a:r>
            <a:endParaRPr lang="en-US" dirty="0">
              <a:latin typeface="Times New Roman" panose="02020603050405020304" pitchFamily="18" charset="0"/>
              <a:cs typeface="Times New Roman" panose="02020603050405020304" pitchFamily="18" charset="0"/>
            </a:endParaRPr>
          </a:p>
        </p:txBody>
      </p:sp>
      <p:pic>
        <p:nvPicPr>
          <p:cNvPr id="5" name="Picture 4" descr="Graph">
            <a:extLst>
              <a:ext uri="{FF2B5EF4-FFF2-40B4-BE49-F238E27FC236}">
                <a16:creationId xmlns:a16="http://schemas.microsoft.com/office/drawing/2014/main" id="{A0B0BC12-0D55-4F85-AD93-E24A9784A98B}"/>
              </a:ext>
            </a:extLst>
          </p:cNvPr>
          <p:cNvPicPr>
            <a:picLocks noChangeAspect="1"/>
          </p:cNvPicPr>
          <p:nvPr/>
        </p:nvPicPr>
        <p:blipFill rotWithShape="1">
          <a:blip r:embed="rId2">
            <a:alphaModFix/>
          </a:blip>
          <a:srcRect l="12872" r="24138"/>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567992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F3B477D-B6E4-44FE-9D2B-24C1DC2D90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94" b="12520"/>
          <a:stretch/>
        </p:blipFill>
        <p:spPr>
          <a:xfrm>
            <a:off x="20" y="10"/>
            <a:ext cx="12191979" cy="6857989"/>
          </a:xfrm>
          <a:prstGeom prst="rect">
            <a:avLst/>
          </a:prstGeom>
        </p:spPr>
      </p:pic>
    </p:spTree>
    <p:extLst>
      <p:ext uri="{BB962C8B-B14F-4D97-AF65-F5344CB8AC3E}">
        <p14:creationId xmlns:p14="http://schemas.microsoft.com/office/powerpoint/2010/main" val="3858516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D807CCEE-D49A-49C3-A945-9BEEED00AA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8" y="-14288"/>
            <a:ext cx="12476136" cy="6858000"/>
          </a:xfrm>
        </p:spPr>
      </p:pic>
    </p:spTree>
    <p:extLst>
      <p:ext uri="{BB962C8B-B14F-4D97-AF65-F5344CB8AC3E}">
        <p14:creationId xmlns:p14="http://schemas.microsoft.com/office/powerpoint/2010/main" val="1371333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3CE05-9EFB-4403-8149-C66F4D1B3ABA}"/>
              </a:ext>
            </a:extLst>
          </p:cNvPr>
          <p:cNvSpPr>
            <a:spLocks noGrp="1"/>
          </p:cNvSpPr>
          <p:nvPr>
            <p:ph type="title"/>
          </p:nvPr>
        </p:nvSpPr>
        <p:spPr>
          <a:xfrm>
            <a:off x="1143001" y="872937"/>
            <a:ext cx="5920740" cy="1360898"/>
          </a:xfrm>
        </p:spPr>
        <p:txBody>
          <a:bodyPr>
            <a:normAutofit/>
          </a:bodyPr>
          <a:lstStyle/>
          <a:p>
            <a:r>
              <a:rPr lang="en-US" dirty="0">
                <a:latin typeface="Times New Roman" panose="02020603050405020304" pitchFamily="18" charset="0"/>
                <a:cs typeface="Times New Roman" panose="02020603050405020304" pitchFamily="18" charset="0"/>
              </a:rPr>
              <a:t>Boxplots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86C467-6932-43F3-B605-C335F39A93B9}"/>
              </a:ext>
            </a:extLst>
          </p:cNvPr>
          <p:cNvSpPr>
            <a:spLocks noGrp="1"/>
          </p:cNvSpPr>
          <p:nvPr>
            <p:ph idx="1"/>
          </p:nvPr>
        </p:nvSpPr>
        <p:spPr>
          <a:xfrm>
            <a:off x="545291" y="2087742"/>
            <a:ext cx="3769468" cy="4227333"/>
          </a:xfrm>
        </p:spPr>
        <p:txBody>
          <a:bodyPr>
            <a:normAutofit/>
          </a:bodyPr>
          <a:lstStyle/>
          <a:p>
            <a:pPr algn="justLow">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Boxplots</a:t>
            </a:r>
            <a:r>
              <a:rPr lang="en-US" dirty="0">
                <a:latin typeface="Times New Roman" panose="02020603050405020304" pitchFamily="18" charset="0"/>
                <a:cs typeface="Times New Roman" panose="02020603050405020304" pitchFamily="18" charset="0"/>
              </a:rPr>
              <a:t> are another type of univariate plot for summarizing </a:t>
            </a:r>
            <a:r>
              <a:rPr lang="en-US" b="1" dirty="0">
                <a:solidFill>
                  <a:srgbClr val="FFC000"/>
                </a:solidFill>
                <a:latin typeface="Times New Roman" panose="02020603050405020304" pitchFamily="18" charset="0"/>
                <a:cs typeface="Times New Roman" panose="02020603050405020304" pitchFamily="18" charset="0"/>
              </a:rPr>
              <a:t>distributions</a:t>
            </a:r>
            <a:r>
              <a:rPr lang="en-US" dirty="0">
                <a:latin typeface="Times New Roman" panose="02020603050405020304" pitchFamily="18" charset="0"/>
                <a:cs typeface="Times New Roman" panose="02020603050405020304" pitchFamily="18" charset="0"/>
              </a:rPr>
              <a:t> of numeric data graphically.</a:t>
            </a:r>
          </a:p>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a:t>
            </a:r>
            <a:r>
              <a:rPr lang="en-US" b="1" dirty="0">
                <a:solidFill>
                  <a:srgbClr val="FFC000"/>
                </a:solidFill>
                <a:latin typeface="Times New Roman" panose="02020603050405020304" pitchFamily="18" charset="0"/>
                <a:cs typeface="Times New Roman" panose="02020603050405020304" pitchFamily="18" charset="0"/>
              </a:rPr>
              <a:t>side-by-side boxplot </a:t>
            </a:r>
            <a:r>
              <a:rPr lang="en-US" dirty="0">
                <a:latin typeface="Times New Roman" panose="02020603050405020304" pitchFamily="18" charset="0"/>
                <a:cs typeface="Times New Roman" panose="02020603050405020304" pitchFamily="18" charset="0"/>
              </a:rPr>
              <a:t>takes a numeric variable and </a:t>
            </a:r>
            <a:r>
              <a:rPr lang="en-US" b="1" dirty="0">
                <a:solidFill>
                  <a:srgbClr val="FFC000"/>
                </a:solidFill>
                <a:latin typeface="Times New Roman" panose="02020603050405020304" pitchFamily="18" charset="0"/>
                <a:cs typeface="Times New Roman" panose="02020603050405020304" pitchFamily="18" charset="0"/>
              </a:rPr>
              <a:t>splits</a:t>
            </a:r>
            <a:r>
              <a:rPr lang="en-US" dirty="0">
                <a:latin typeface="Times New Roman" panose="02020603050405020304" pitchFamily="18" charset="0"/>
                <a:cs typeface="Times New Roman" panose="02020603050405020304" pitchFamily="18" charset="0"/>
              </a:rPr>
              <a:t> it on </a:t>
            </a:r>
            <a:r>
              <a:rPr lang="en-US" b="1" dirty="0">
                <a:solidFill>
                  <a:srgbClr val="FFC000"/>
                </a:solidFill>
                <a:latin typeface="Times New Roman" panose="02020603050405020304" pitchFamily="18" charset="0"/>
                <a:cs typeface="Times New Roman" panose="02020603050405020304" pitchFamily="18" charset="0"/>
              </a:rPr>
              <a:t>based on some categorical variable</a:t>
            </a:r>
            <a:r>
              <a:rPr lang="en-US" dirty="0">
                <a:latin typeface="Times New Roman" panose="02020603050405020304" pitchFamily="18" charset="0"/>
                <a:cs typeface="Times New Roman" panose="02020603050405020304" pitchFamily="18" charset="0"/>
              </a:rPr>
              <a:t>, </a:t>
            </a:r>
            <a:r>
              <a:rPr lang="en-US" b="1" dirty="0">
                <a:solidFill>
                  <a:srgbClr val="FFC000"/>
                </a:solidFill>
                <a:latin typeface="Times New Roman" panose="02020603050405020304" pitchFamily="18" charset="0"/>
                <a:cs typeface="Times New Roman" panose="02020603050405020304" pitchFamily="18" charset="0"/>
              </a:rPr>
              <a:t>drawing</a:t>
            </a:r>
            <a:r>
              <a:rPr lang="en-US" dirty="0">
                <a:latin typeface="Times New Roman" panose="02020603050405020304" pitchFamily="18" charset="0"/>
                <a:cs typeface="Times New Roman" panose="02020603050405020304" pitchFamily="18" charset="0"/>
              </a:rPr>
              <a:t> a different boxplot </a:t>
            </a:r>
            <a:r>
              <a:rPr lang="en-US" b="1" dirty="0">
                <a:solidFill>
                  <a:srgbClr val="FFC000"/>
                </a:solidFill>
                <a:latin typeface="Times New Roman" panose="02020603050405020304" pitchFamily="18" charset="0"/>
                <a:cs typeface="Times New Roman" panose="02020603050405020304" pitchFamily="18" charset="0"/>
              </a:rPr>
              <a:t>for each level of the categorical variable</a:t>
            </a:r>
            <a:r>
              <a:rPr lang="en-US" dirty="0">
                <a:latin typeface="Times New Roman" panose="02020603050405020304" pitchFamily="18" charset="0"/>
                <a:cs typeface="Times New Roman" panose="02020603050405020304" pitchFamily="18" charset="0"/>
              </a:rPr>
              <a:t>.</a:t>
            </a:r>
          </a:p>
        </p:txBody>
      </p:sp>
      <p:pic>
        <p:nvPicPr>
          <p:cNvPr id="5" name="Picture 4" descr="Graphs and plots layered on a blue digital screen">
            <a:extLst>
              <a:ext uri="{FF2B5EF4-FFF2-40B4-BE49-F238E27FC236}">
                <a16:creationId xmlns:a16="http://schemas.microsoft.com/office/drawing/2014/main" id="{E68EB76B-6935-455A-B765-C0639D8F2EA3}"/>
              </a:ext>
            </a:extLst>
          </p:cNvPr>
          <p:cNvPicPr>
            <a:picLocks noChangeAspect="1"/>
          </p:cNvPicPr>
          <p:nvPr/>
        </p:nvPicPr>
        <p:blipFill rotWithShape="1">
          <a:blip r:embed="rId2">
            <a:alphaModFix/>
          </a:blip>
          <a:srcRect l="10574" r="13838"/>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1579950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512229CD-A888-42AC-8CFD-B0408E924D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01" r="7227" b="-1"/>
          <a:stretch/>
        </p:blipFill>
        <p:spPr>
          <a:xfrm>
            <a:off x="253043" y="253672"/>
            <a:ext cx="11685916" cy="5960754"/>
          </a:xfrm>
          <a:prstGeom prst="rect">
            <a:avLst/>
          </a:prstGeom>
        </p:spPr>
      </p:pic>
    </p:spTree>
    <p:extLst>
      <p:ext uri="{BB962C8B-B14F-4D97-AF65-F5344CB8AC3E}">
        <p14:creationId xmlns:p14="http://schemas.microsoft.com/office/powerpoint/2010/main" val="1946407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diagram, box and whisker chart&#10;&#10;Description automatically generated">
            <a:extLst>
              <a:ext uri="{FF2B5EF4-FFF2-40B4-BE49-F238E27FC236}">
                <a16:creationId xmlns:a16="http://schemas.microsoft.com/office/drawing/2014/main" id="{451CBEC5-419D-481F-AA68-6F5B73FFCA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488" y="0"/>
            <a:ext cx="12300488" cy="6858000"/>
          </a:xfrm>
        </p:spPr>
      </p:pic>
    </p:spTree>
    <p:extLst>
      <p:ext uri="{BB962C8B-B14F-4D97-AF65-F5344CB8AC3E}">
        <p14:creationId xmlns:p14="http://schemas.microsoft.com/office/powerpoint/2010/main" val="295802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76999E1D-0FAC-4267-A8D5-C3C6E28B6A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78" b="9476"/>
          <a:stretch/>
        </p:blipFill>
        <p:spPr>
          <a:xfrm>
            <a:off x="20" y="10"/>
            <a:ext cx="12191979" cy="6857989"/>
          </a:xfrm>
          <a:prstGeom prst="rect">
            <a:avLst/>
          </a:prstGeom>
        </p:spPr>
      </p:pic>
    </p:spTree>
    <p:extLst>
      <p:ext uri="{BB962C8B-B14F-4D97-AF65-F5344CB8AC3E}">
        <p14:creationId xmlns:p14="http://schemas.microsoft.com/office/powerpoint/2010/main" val="2949494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712B839-088B-4F97-96A4-6FAA8E3D1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89BAF08-0AD0-4642-9767-4D53853C5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527" y="0"/>
            <a:ext cx="6899617" cy="6858000"/>
          </a:xfrm>
          <a:custGeom>
            <a:avLst/>
            <a:gdLst>
              <a:gd name="connsiteX0" fmla="*/ 6010592 w 6899617"/>
              <a:gd name="connsiteY0" fmla="*/ 0 h 6858000"/>
              <a:gd name="connsiteX1" fmla="*/ 6036517 w 6899617"/>
              <a:gd name="connsiteY1" fmla="*/ 0 h 6858000"/>
              <a:gd name="connsiteX2" fmla="*/ 6899617 w 6899617"/>
              <a:gd name="connsiteY2" fmla="*/ 0 h 6858000"/>
              <a:gd name="connsiteX3" fmla="*/ 6899617 w 6899617"/>
              <a:gd name="connsiteY3" fmla="*/ 1529274 h 6858000"/>
              <a:gd name="connsiteX4" fmla="*/ 6899617 w 6899617"/>
              <a:gd name="connsiteY4" fmla="*/ 6858000 h 6858000"/>
              <a:gd name="connsiteX5" fmla="*/ 2229334 w 6899617"/>
              <a:gd name="connsiteY5" fmla="*/ 6858000 h 6858000"/>
              <a:gd name="connsiteX6" fmla="*/ 25925 w 6899617"/>
              <a:gd name="connsiteY6" fmla="*/ 6858000 h 6858000"/>
              <a:gd name="connsiteX7" fmla="*/ 0 w 68996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9617" h="6858000">
                <a:moveTo>
                  <a:pt x="6010592" y="0"/>
                </a:moveTo>
                <a:lnTo>
                  <a:pt x="6036517" y="0"/>
                </a:lnTo>
                <a:lnTo>
                  <a:pt x="6899617" y="0"/>
                </a:lnTo>
                <a:lnTo>
                  <a:pt x="6899617" y="1529274"/>
                </a:lnTo>
                <a:lnTo>
                  <a:pt x="6899617" y="6858000"/>
                </a:lnTo>
                <a:lnTo>
                  <a:pt x="2229334" y="6858000"/>
                </a:lnTo>
                <a:lnTo>
                  <a:pt x="25925"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51ADB3-0F4F-425D-92D7-198723D98C3E}"/>
              </a:ext>
            </a:extLst>
          </p:cNvPr>
          <p:cNvSpPr>
            <a:spLocks noGrp="1"/>
          </p:cNvSpPr>
          <p:nvPr>
            <p:ph type="title"/>
          </p:nvPr>
        </p:nvSpPr>
        <p:spPr>
          <a:xfrm>
            <a:off x="1142999" y="872937"/>
            <a:ext cx="5946290" cy="1360898"/>
          </a:xfrm>
        </p:spPr>
        <p:txBody>
          <a:bodyPr>
            <a:normAutofit/>
          </a:bodyPr>
          <a:lstStyle/>
          <a:p>
            <a:r>
              <a:rPr lang="en-US" dirty="0">
                <a:latin typeface="Times New Roman" panose="02020603050405020304" pitchFamily="18" charset="0"/>
                <a:cs typeface="Times New Roman" panose="02020603050405020304" pitchFamily="18" charset="0"/>
              </a:rPr>
              <a:t>Density Plots</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1B509C-A83E-415F-A5FD-122063906C1F}"/>
              </a:ext>
            </a:extLst>
          </p:cNvPr>
          <p:cNvSpPr>
            <a:spLocks noGrp="1"/>
          </p:cNvSpPr>
          <p:nvPr>
            <p:ph idx="1"/>
          </p:nvPr>
        </p:nvSpPr>
        <p:spPr>
          <a:xfrm>
            <a:off x="691457" y="2233835"/>
            <a:ext cx="3729867" cy="3840172"/>
          </a:xfrm>
        </p:spPr>
        <p:txBody>
          <a:bodyPr>
            <a:normAutofit/>
          </a:bodyPr>
          <a:lstStyle/>
          <a:p>
            <a:pPr algn="justLow">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a:t>
            </a:r>
            <a:r>
              <a:rPr lang="en-US" b="1" dirty="0">
                <a:solidFill>
                  <a:srgbClr val="FFC000"/>
                </a:solidFill>
                <a:latin typeface="Times New Roman" panose="02020603050405020304" pitchFamily="18" charset="0"/>
                <a:cs typeface="Times New Roman" panose="02020603050405020304" pitchFamily="18" charset="0"/>
              </a:rPr>
              <a:t>density plot</a:t>
            </a:r>
            <a:r>
              <a:rPr lang="en-US" dirty="0">
                <a:latin typeface="Times New Roman" panose="02020603050405020304" pitchFamily="18" charset="0"/>
                <a:cs typeface="Times New Roman" panose="02020603050405020304" pitchFamily="18" charset="0"/>
              </a:rPr>
              <a:t> shows the </a:t>
            </a:r>
            <a:r>
              <a:rPr lang="en-US" b="1" dirty="0">
                <a:solidFill>
                  <a:srgbClr val="FFC000"/>
                </a:solidFill>
                <a:latin typeface="Times New Roman" panose="02020603050405020304" pitchFamily="18" charset="0"/>
                <a:cs typeface="Times New Roman" panose="02020603050405020304" pitchFamily="18" charset="0"/>
              </a:rPr>
              <a:t>distribution</a:t>
            </a:r>
            <a:r>
              <a:rPr lang="en-US" dirty="0">
                <a:latin typeface="Times New Roman" panose="02020603050405020304" pitchFamily="18" charset="0"/>
                <a:cs typeface="Times New Roman" panose="02020603050405020304" pitchFamily="18" charset="0"/>
              </a:rPr>
              <a:t> of a numeric variable with a </a:t>
            </a:r>
            <a:r>
              <a:rPr lang="en-US" b="1" dirty="0">
                <a:solidFill>
                  <a:srgbClr val="FFC000"/>
                </a:solidFill>
                <a:latin typeface="Times New Roman" panose="02020603050405020304" pitchFamily="18" charset="0"/>
                <a:cs typeface="Times New Roman" panose="02020603050405020304" pitchFamily="18" charset="0"/>
              </a:rPr>
              <a:t>continuous</a:t>
            </a:r>
            <a:r>
              <a:rPr lang="en-US" dirty="0">
                <a:latin typeface="Times New Roman" panose="02020603050405020304" pitchFamily="18" charset="0"/>
                <a:cs typeface="Times New Roman" panose="02020603050405020304" pitchFamily="18" charset="0"/>
              </a:rPr>
              <a:t> curve. It is like a histogram but without discrete bins.</a:t>
            </a:r>
          </a:p>
          <a:p>
            <a:pPr algn="justLow">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pic>
        <p:nvPicPr>
          <p:cNvPr id="7" name="Graphic 6" descr="Statistics">
            <a:extLst>
              <a:ext uri="{FF2B5EF4-FFF2-40B4-BE49-F238E27FC236}">
                <a16:creationId xmlns:a16="http://schemas.microsoft.com/office/drawing/2014/main" id="{426D3372-0657-496D-B078-D677861044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1045" y="3223611"/>
            <a:ext cx="2817487" cy="2817487"/>
          </a:xfrm>
          <a:prstGeom prst="rect">
            <a:avLst/>
          </a:prstGeom>
        </p:spPr>
      </p:pic>
    </p:spTree>
    <p:extLst>
      <p:ext uri="{BB962C8B-B14F-4D97-AF65-F5344CB8AC3E}">
        <p14:creationId xmlns:p14="http://schemas.microsoft.com/office/powerpoint/2010/main" val="578096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A2F97CAD-5A27-42E8-A087-B1BA7E206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057681" cy="6858000"/>
          </a:xfrm>
        </p:spPr>
      </p:pic>
    </p:spTree>
    <p:extLst>
      <p:ext uri="{BB962C8B-B14F-4D97-AF65-F5344CB8AC3E}">
        <p14:creationId xmlns:p14="http://schemas.microsoft.com/office/powerpoint/2010/main" val="3727162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E6355D82-15FB-4C5B-AB46-BBC54FB99D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59083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8435E-FBD6-413D-A47E-49B005AB1530}"/>
              </a:ext>
            </a:extLst>
          </p:cNvPr>
          <p:cNvSpPr>
            <a:spLocks noGrp="1"/>
          </p:cNvSpPr>
          <p:nvPr>
            <p:ph type="title"/>
          </p:nvPr>
        </p:nvSpPr>
        <p:spPr>
          <a:xfrm>
            <a:off x="1143001" y="872937"/>
            <a:ext cx="5920740" cy="1360898"/>
          </a:xfrm>
        </p:spPr>
        <p:txBody>
          <a:bodyPr>
            <a:normAutofit/>
          </a:bodyPr>
          <a:lstStyle/>
          <a:p>
            <a:pPr algn="ctr"/>
            <a:r>
              <a:rPr lang="en-US" dirty="0" err="1">
                <a:latin typeface="Times New Roman" panose="02020603050405020304" pitchFamily="18" charset="0"/>
                <a:cs typeface="Times New Roman" panose="02020603050405020304" pitchFamily="18" charset="0"/>
              </a:rPr>
              <a:t>Barplots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203C33-175F-43E1-A449-37E371BB5033}"/>
              </a:ext>
            </a:extLst>
          </p:cNvPr>
          <p:cNvSpPr>
            <a:spLocks noGrp="1"/>
          </p:cNvSpPr>
          <p:nvPr>
            <p:ph idx="1"/>
          </p:nvPr>
        </p:nvSpPr>
        <p:spPr>
          <a:xfrm>
            <a:off x="1143000" y="2332028"/>
            <a:ext cx="3769468" cy="3840171"/>
          </a:xfrm>
        </p:spPr>
        <p:txBody>
          <a:bodyPr>
            <a:normAutofit/>
          </a:bodyPr>
          <a:lstStyle/>
          <a:p>
            <a:pPr algn="justLow">
              <a:buFont typeface="Wingdings" panose="05000000000000000000" pitchFamily="2" charset="2"/>
              <a:buChar char="§"/>
            </a:pPr>
            <a:r>
              <a:rPr lang="en-US" b="1" dirty="0" err="1">
                <a:solidFill>
                  <a:srgbClr val="FFC000"/>
                </a:solidFill>
                <a:latin typeface="Times New Roman" panose="02020603050405020304" pitchFamily="18" charset="0"/>
                <a:cs typeface="Times New Roman" panose="02020603050405020304" pitchFamily="18" charset="0"/>
              </a:rPr>
              <a:t>Barplots</a:t>
            </a:r>
            <a:r>
              <a:rPr lang="en-US" dirty="0">
                <a:latin typeface="Times New Roman" panose="02020603050405020304" pitchFamily="18" charset="0"/>
                <a:cs typeface="Times New Roman" panose="02020603050405020304" pitchFamily="18" charset="0"/>
              </a:rPr>
              <a:t> are graphs that visually </a:t>
            </a:r>
            <a:r>
              <a:rPr lang="en-US" b="1" dirty="0">
                <a:solidFill>
                  <a:srgbClr val="FFC000"/>
                </a:solidFill>
                <a:latin typeface="Times New Roman" panose="02020603050405020304" pitchFamily="18" charset="0"/>
                <a:cs typeface="Times New Roman" panose="02020603050405020304" pitchFamily="18" charset="0"/>
              </a:rPr>
              <a:t>display counts </a:t>
            </a:r>
            <a:r>
              <a:rPr lang="en-US" dirty="0">
                <a:latin typeface="Times New Roman" panose="02020603050405020304" pitchFamily="18" charset="0"/>
                <a:cs typeface="Times New Roman" panose="02020603050405020304" pitchFamily="18" charset="0"/>
              </a:rPr>
              <a:t>of </a:t>
            </a:r>
            <a:r>
              <a:rPr lang="en-US" b="1" dirty="0">
                <a:solidFill>
                  <a:srgbClr val="FFC000"/>
                </a:solidFill>
                <a:latin typeface="Times New Roman" panose="02020603050405020304" pitchFamily="18" charset="0"/>
                <a:cs typeface="Times New Roman" panose="02020603050405020304" pitchFamily="18" charset="0"/>
              </a:rPr>
              <a:t>categorical</a:t>
            </a:r>
            <a:r>
              <a:rPr lang="en-US" dirty="0">
                <a:latin typeface="Times New Roman" panose="02020603050405020304" pitchFamily="18" charset="0"/>
                <a:cs typeface="Times New Roman" panose="02020603050405020304" pitchFamily="18" charset="0"/>
              </a:rPr>
              <a:t> variables.</a:t>
            </a: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pic>
        <p:nvPicPr>
          <p:cNvPr id="5" name="Picture 4" descr="Graph">
            <a:extLst>
              <a:ext uri="{FF2B5EF4-FFF2-40B4-BE49-F238E27FC236}">
                <a16:creationId xmlns:a16="http://schemas.microsoft.com/office/drawing/2014/main" id="{9D07340A-C979-4BAA-9C7D-5FDA3232F5C0}"/>
              </a:ext>
            </a:extLst>
          </p:cNvPr>
          <p:cNvPicPr>
            <a:picLocks noChangeAspect="1"/>
          </p:cNvPicPr>
          <p:nvPr/>
        </p:nvPicPr>
        <p:blipFill rotWithShape="1">
          <a:blip r:embed="rId2">
            <a:alphaModFix/>
          </a:blip>
          <a:srcRect l="12872" r="24138"/>
          <a:stretch/>
        </p:blipFill>
        <p:spPr>
          <a:xfrm>
            <a:off x="5280193" y="10"/>
            <a:ext cx="6911808" cy="6857990"/>
          </a:xfrm>
          <a:custGeom>
            <a:avLst/>
            <a:gdLst/>
            <a:ahLst/>
            <a:cxnLst/>
            <a:rect l="l" t="t" r="r" b="b"/>
            <a:pathLst>
              <a:path w="6911808" h="6858000">
                <a:moveTo>
                  <a:pt x="6001291" y="0"/>
                </a:moveTo>
                <a:lnTo>
                  <a:pt x="6010593" y="0"/>
                </a:lnTo>
                <a:lnTo>
                  <a:pt x="6911808" y="0"/>
                </a:lnTo>
                <a:lnTo>
                  <a:pt x="6911808" y="6858000"/>
                </a:lnTo>
                <a:lnTo>
                  <a:pt x="6094479" y="6858000"/>
                </a:lnTo>
                <a:lnTo>
                  <a:pt x="6001291" y="6858000"/>
                </a:lnTo>
                <a:lnTo>
                  <a:pt x="2229335" y="6858000"/>
                </a:lnTo>
                <a:lnTo>
                  <a:pt x="1633138" y="6858000"/>
                </a:lnTo>
                <a:lnTo>
                  <a:pt x="0" y="6858000"/>
                </a:lnTo>
                <a:lnTo>
                  <a:pt x="6001291" y="10614"/>
                </a:lnTo>
                <a:close/>
              </a:path>
            </a:pathLst>
          </a:custGeom>
        </p:spPr>
      </p:pic>
    </p:spTree>
    <p:extLst>
      <p:ext uri="{BB962C8B-B14F-4D97-AF65-F5344CB8AC3E}">
        <p14:creationId xmlns:p14="http://schemas.microsoft.com/office/powerpoint/2010/main" val="3084486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screenshot of a computer screen&#10;&#10;Description automatically generated with medium confidence">
            <a:extLst>
              <a:ext uri="{FF2B5EF4-FFF2-40B4-BE49-F238E27FC236}">
                <a16:creationId xmlns:a16="http://schemas.microsoft.com/office/drawing/2014/main" id="{6E54896B-19AC-429D-AE7A-A15B275738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054" b="16192"/>
          <a:stretch/>
        </p:blipFill>
        <p:spPr>
          <a:xfrm>
            <a:off x="20" y="10"/>
            <a:ext cx="12191979" cy="6857989"/>
          </a:xfrm>
          <a:prstGeom prst="rect">
            <a:avLst/>
          </a:prstGeom>
        </p:spPr>
      </p:pic>
    </p:spTree>
    <p:extLst>
      <p:ext uri="{BB962C8B-B14F-4D97-AF65-F5344CB8AC3E}">
        <p14:creationId xmlns:p14="http://schemas.microsoft.com/office/powerpoint/2010/main" val="3547412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 histogram&#10;&#10;Description automatically generated">
            <a:extLst>
              <a:ext uri="{FF2B5EF4-FFF2-40B4-BE49-F238E27FC236}">
                <a16:creationId xmlns:a16="http://schemas.microsoft.com/office/drawing/2014/main" id="{C9B6736D-9BF8-42CD-ABB5-66F00C9D51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80" y="147234"/>
            <a:ext cx="11763215" cy="6563532"/>
          </a:xfrm>
        </p:spPr>
      </p:pic>
    </p:spTree>
    <p:extLst>
      <p:ext uri="{BB962C8B-B14F-4D97-AF65-F5344CB8AC3E}">
        <p14:creationId xmlns:p14="http://schemas.microsoft.com/office/powerpoint/2010/main" val="1892635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7BFEA33E-9BA1-4A16-82E0-4D7201BDD0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966" y="125476"/>
            <a:ext cx="11670224" cy="6607047"/>
          </a:xfrm>
        </p:spPr>
      </p:pic>
    </p:spTree>
    <p:extLst>
      <p:ext uri="{BB962C8B-B14F-4D97-AF65-F5344CB8AC3E}">
        <p14:creationId xmlns:p14="http://schemas.microsoft.com/office/powerpoint/2010/main" val="2146264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615ACB7D-8800-424B-86BE-0FB4E8EA5E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6" y="106830"/>
            <a:ext cx="11453247" cy="6644340"/>
          </a:xfrm>
        </p:spPr>
      </p:pic>
    </p:spTree>
    <p:extLst>
      <p:ext uri="{BB962C8B-B14F-4D97-AF65-F5344CB8AC3E}">
        <p14:creationId xmlns:p14="http://schemas.microsoft.com/office/powerpoint/2010/main" val="2109871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1421ABE1-FE0B-4D41-B4EF-CC1778413AA6}"/>
              </a:ext>
            </a:extLst>
          </p:cNvPr>
          <p:cNvPicPr>
            <a:picLocks noChangeAspect="1"/>
          </p:cNvPicPr>
          <p:nvPr/>
        </p:nvPicPr>
        <p:blipFill rotWithShape="1">
          <a:blip r:embed="rId2"/>
          <a:srcRect r="495"/>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1" name="Freeform: Shape 10">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D6E53-DE74-404F-9991-5E2BC850BE21}"/>
              </a:ext>
            </a:extLst>
          </p:cNvPr>
          <p:cNvSpPr>
            <a:spLocks noGrp="1"/>
          </p:cNvSpPr>
          <p:nvPr>
            <p:ph type="title"/>
          </p:nvPr>
        </p:nvSpPr>
        <p:spPr>
          <a:xfrm>
            <a:off x="1143001" y="872937"/>
            <a:ext cx="5920740" cy="1360898"/>
          </a:xfrm>
        </p:spPr>
        <p:txBody>
          <a:bodyPr>
            <a:normAutofit/>
          </a:bodyPr>
          <a:lstStyle/>
          <a:p>
            <a:pPr algn="ctr"/>
            <a:r>
              <a:rPr lang="en-US" dirty="0">
                <a:latin typeface="Times New Roman" panose="02020603050405020304" pitchFamily="18" charset="0"/>
                <a:cs typeface="Times New Roman" panose="02020603050405020304" pitchFamily="18" charset="0"/>
              </a:rPr>
              <a:t>Scatterplots</a:t>
            </a:r>
          </a:p>
        </p:txBody>
      </p:sp>
      <p:sp>
        <p:nvSpPr>
          <p:cNvPr id="3" name="Content Placeholder 2">
            <a:extLst>
              <a:ext uri="{FF2B5EF4-FFF2-40B4-BE49-F238E27FC236}">
                <a16:creationId xmlns:a16="http://schemas.microsoft.com/office/drawing/2014/main" id="{ABF825C8-48BA-46EA-902B-7AB578C1FADE}"/>
              </a:ext>
            </a:extLst>
          </p:cNvPr>
          <p:cNvSpPr>
            <a:spLocks noGrp="1"/>
          </p:cNvSpPr>
          <p:nvPr>
            <p:ph idx="1"/>
          </p:nvPr>
        </p:nvSpPr>
        <p:spPr>
          <a:xfrm>
            <a:off x="1143002" y="2332029"/>
            <a:ext cx="4118906" cy="3840171"/>
          </a:xfrm>
        </p:spPr>
        <p:txBody>
          <a:bodyPr>
            <a:normAutofit/>
          </a:bodyPr>
          <a:lstStyle/>
          <a:p>
            <a:pPr algn="justLow">
              <a:buFont typeface="Wingdings" panose="05000000000000000000" pitchFamily="2" charset="2"/>
              <a:buChar char="§"/>
            </a:pPr>
            <a:r>
              <a:rPr lang="en-US" b="1" dirty="0">
                <a:solidFill>
                  <a:srgbClr val="FFC000"/>
                </a:solidFill>
                <a:latin typeface="Times New Roman" panose="02020603050405020304" pitchFamily="18" charset="0"/>
                <a:cs typeface="Times New Roman" panose="02020603050405020304" pitchFamily="18" charset="0"/>
              </a:rPr>
              <a:t>Scatterplots</a:t>
            </a:r>
            <a:r>
              <a:rPr lang="en-US" dirty="0">
                <a:latin typeface="Times New Roman" panose="02020603050405020304" pitchFamily="18" charset="0"/>
                <a:cs typeface="Times New Roman" panose="02020603050405020304" pitchFamily="18" charset="0"/>
              </a:rPr>
              <a:t> are </a:t>
            </a:r>
            <a:r>
              <a:rPr lang="en-US" b="1" dirty="0">
                <a:solidFill>
                  <a:srgbClr val="FFC000"/>
                </a:solidFill>
                <a:latin typeface="Times New Roman" panose="02020603050405020304" pitchFamily="18" charset="0"/>
                <a:cs typeface="Times New Roman" panose="02020603050405020304" pitchFamily="18" charset="0"/>
              </a:rPr>
              <a:t>bivariate</a:t>
            </a:r>
            <a:r>
              <a:rPr lang="en-US" dirty="0">
                <a:latin typeface="Times New Roman" panose="02020603050405020304" pitchFamily="18" charset="0"/>
                <a:cs typeface="Times New Roman" panose="02020603050405020304" pitchFamily="18" charset="0"/>
              </a:rPr>
              <a:t> (two variable) plots that take two numeric variables and plot data points on the </a:t>
            </a:r>
            <a:r>
              <a:rPr lang="en-US" b="1" dirty="0">
                <a:solidFill>
                  <a:srgbClr val="FFC000"/>
                </a:solidFill>
                <a:latin typeface="Times New Roman" panose="02020603050405020304" pitchFamily="18" charset="0"/>
                <a:cs typeface="Times New Roman" panose="02020603050405020304" pitchFamily="18" charset="0"/>
              </a:rPr>
              <a:t>x/y plane</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5542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EAB058C0-B67D-4378-B30F-EE0559408D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16" r="8034" b="1"/>
          <a:stretch/>
        </p:blipFill>
        <p:spPr>
          <a:xfrm>
            <a:off x="253043" y="253672"/>
            <a:ext cx="11685916" cy="5960754"/>
          </a:xfrm>
          <a:prstGeom prst="rect">
            <a:avLst/>
          </a:prstGeom>
        </p:spPr>
      </p:pic>
    </p:spTree>
    <p:extLst>
      <p:ext uri="{BB962C8B-B14F-4D97-AF65-F5344CB8AC3E}">
        <p14:creationId xmlns:p14="http://schemas.microsoft.com/office/powerpoint/2010/main" val="3421602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6AA302BC-49FB-456B-993A-6A3E38AE85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21" b="5707"/>
          <a:stretch/>
        </p:blipFill>
        <p:spPr>
          <a:xfrm>
            <a:off x="20" y="10"/>
            <a:ext cx="12191979" cy="6857989"/>
          </a:xfrm>
          <a:prstGeom prst="rect">
            <a:avLst/>
          </a:prstGeom>
        </p:spPr>
      </p:pic>
    </p:spTree>
    <p:extLst>
      <p:ext uri="{BB962C8B-B14F-4D97-AF65-F5344CB8AC3E}">
        <p14:creationId xmlns:p14="http://schemas.microsoft.com/office/powerpoint/2010/main" val="3379725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2EF799C2-BE50-45EB-8006-D5ED419F24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464" y="266439"/>
            <a:ext cx="11577234" cy="6325121"/>
          </a:xfrm>
        </p:spPr>
      </p:pic>
    </p:spTree>
    <p:extLst>
      <p:ext uri="{BB962C8B-B14F-4D97-AF65-F5344CB8AC3E}">
        <p14:creationId xmlns:p14="http://schemas.microsoft.com/office/powerpoint/2010/main" val="3786418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20E7A4-EC2C-47C8-BE55-65771E3F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CF23DDA-0D09-4FE5-AE88-EBBE5E024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FCD7FB-163A-4A89-9DCC-77BAABE77BC8}"/>
              </a:ext>
            </a:extLst>
          </p:cNvPr>
          <p:cNvSpPr>
            <a:spLocks noGrp="1"/>
          </p:cNvSpPr>
          <p:nvPr>
            <p:ph type="title"/>
          </p:nvPr>
        </p:nvSpPr>
        <p:spPr>
          <a:xfrm>
            <a:off x="1143001" y="1181101"/>
            <a:ext cx="3533033" cy="1562100"/>
          </a:xfrm>
        </p:spPr>
        <p:txBody>
          <a:bodyPr anchor="t">
            <a:normAutofit/>
          </a:bodyPr>
          <a:lstStyle/>
          <a:p>
            <a:r>
              <a:rPr lang="en-US" dirty="0">
                <a:latin typeface="Times New Roman" panose="02020603050405020304" pitchFamily="18" charset="0"/>
                <a:cs typeface="Times New Roman" panose="02020603050405020304" pitchFamily="18" charset="0"/>
              </a:rPr>
              <a:t>Line Plots</a:t>
            </a:r>
            <a:endParaRPr lang="en-US">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1766FD2F-248A-4AA1-8078-E26D6E690B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351C747-B1EB-4306-B167-F5283CF169FE}"/>
              </a:ext>
            </a:extLst>
          </p:cNvPr>
          <p:cNvGraphicFramePr>
            <a:graphicFrameLocks noGrp="1"/>
          </p:cNvGraphicFramePr>
          <p:nvPr>
            <p:ph idx="1"/>
            <p:extLst>
              <p:ext uri="{D42A27DB-BD31-4B8C-83A1-F6EECF244321}">
                <p14:modId xmlns:p14="http://schemas.microsoft.com/office/powerpoint/2010/main" val="4127915798"/>
              </p:ext>
            </p:extLst>
          </p:nvPr>
        </p:nvGraphicFramePr>
        <p:xfrm>
          <a:off x="6083225" y="1100567"/>
          <a:ext cx="5102662" cy="4654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35587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7AAA419A-AC85-4D3F-8CB4-1F3F415A55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12" b="4052"/>
          <a:stretch/>
        </p:blipFill>
        <p:spPr>
          <a:xfrm>
            <a:off x="20" y="10"/>
            <a:ext cx="12191979" cy="6857989"/>
          </a:xfrm>
          <a:prstGeom prst="rect">
            <a:avLst/>
          </a:prstGeom>
        </p:spPr>
      </p:pic>
    </p:spTree>
    <p:extLst>
      <p:ext uri="{BB962C8B-B14F-4D97-AF65-F5344CB8AC3E}">
        <p14:creationId xmlns:p14="http://schemas.microsoft.com/office/powerpoint/2010/main" val="19026868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line chart&#10;&#10;Description automatically generated">
            <a:extLst>
              <a:ext uri="{FF2B5EF4-FFF2-40B4-BE49-F238E27FC236}">
                <a16:creationId xmlns:a16="http://schemas.microsoft.com/office/drawing/2014/main" id="{A55F72CF-1E4C-481B-9E65-610B4BBD93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479" y="126177"/>
            <a:ext cx="11747714" cy="6560173"/>
          </a:xfrm>
        </p:spPr>
      </p:pic>
    </p:spTree>
    <p:extLst>
      <p:ext uri="{BB962C8B-B14F-4D97-AF65-F5344CB8AC3E}">
        <p14:creationId xmlns:p14="http://schemas.microsoft.com/office/powerpoint/2010/main" val="726194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ext&#10;&#10;Description automatically generated">
            <a:extLst>
              <a:ext uri="{FF2B5EF4-FFF2-40B4-BE49-F238E27FC236}">
                <a16:creationId xmlns:a16="http://schemas.microsoft.com/office/drawing/2014/main" id="{27303009-E9BC-45AC-B2FC-F7E4C529C8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46" b="1"/>
          <a:stretch/>
        </p:blipFill>
        <p:spPr>
          <a:xfrm>
            <a:off x="20" y="10"/>
            <a:ext cx="12191979" cy="6857989"/>
          </a:xfrm>
          <a:prstGeom prst="rect">
            <a:avLst/>
          </a:prstGeom>
        </p:spPr>
      </p:pic>
    </p:spTree>
    <p:extLst>
      <p:ext uri="{BB962C8B-B14F-4D97-AF65-F5344CB8AC3E}">
        <p14:creationId xmlns:p14="http://schemas.microsoft.com/office/powerpoint/2010/main" val="591747915"/>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1B302C"/>
      </a:dk2>
      <a:lt2>
        <a:srgbClr val="F3F3F0"/>
      </a:lt2>
      <a:accent1>
        <a:srgbClr val="4F45CD"/>
      </a:accent1>
      <a:accent2>
        <a:srgbClr val="3261BA"/>
      </a:accent2>
      <a:accent3>
        <a:srgbClr val="44ACCC"/>
      </a:accent3>
      <a:accent4>
        <a:srgbClr val="32BAA2"/>
      </a:accent4>
      <a:accent5>
        <a:srgbClr val="41C476"/>
      </a:accent5>
      <a:accent6>
        <a:srgbClr val="34BA32"/>
      </a:accent6>
      <a:hlink>
        <a:srgbClr val="349E70"/>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2233</Words>
  <Application>Microsoft Office PowerPoint</Application>
  <PresentationFormat>Widescreen</PresentationFormat>
  <Paragraphs>398</Paragraphs>
  <Slides>94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Inter</vt:lpstr>
      <vt:lpstr>Times New Roman</vt:lpstr>
      <vt:lpstr>Walbaum Display</vt:lpstr>
      <vt:lpstr>Wingdings</vt:lpstr>
      <vt:lpstr>RegattaVTI</vt:lpstr>
      <vt:lpstr>DATA Exploration and Cleaning using python</vt:lpstr>
      <vt:lpstr>NumPy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Pandas DataFrames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 and Cleaning</vt:lpstr>
      <vt:lpstr>PowerPoint Presentation</vt:lpstr>
      <vt:lpstr>Data Exploration and Cleaning (Cont.)</vt:lpstr>
      <vt:lpstr>PowerPoint Presentation</vt:lpstr>
      <vt:lpstr>Do I Need All of the Variables?</vt:lpstr>
      <vt:lpstr>Do I Need All of the Variables? (Cont.)</vt:lpstr>
      <vt:lpstr>Do I Need All of the Variables? (Cont.)</vt:lpstr>
      <vt:lpstr>Should I Transform Any Variables?</vt:lpstr>
      <vt:lpstr>PowerPoint Presentation</vt:lpstr>
      <vt:lpstr>Should I Transform Any Variables? (Cont.)</vt:lpstr>
      <vt:lpstr>PowerPoint Presentation</vt:lpstr>
      <vt:lpstr>Are there NA Values, Outliers or Other Strange Values?</vt:lpstr>
      <vt:lpstr>PowerPoint Presentation</vt:lpstr>
      <vt:lpstr>Are there NA Values, Outliers or Other Strange Values?</vt:lpstr>
      <vt:lpstr>PowerPoint Presentation</vt:lpstr>
      <vt:lpstr>PowerPoint Presentation</vt:lpstr>
      <vt:lpstr>PowerPoint Presentation</vt:lpstr>
      <vt:lpstr>PowerPoint Presentation</vt:lpstr>
      <vt:lpstr>Are there NA Values, Outliers or Other Strange Values? (Cont.)</vt:lpstr>
      <vt:lpstr>PowerPoint Presentation</vt:lpstr>
      <vt:lpstr>PowerPoint Presentation</vt:lpstr>
      <vt:lpstr>Should I Create New Variables?</vt:lpstr>
      <vt:lpstr>PowerPoint Presentation</vt:lpstr>
      <vt:lpstr>Working With Text Data</vt:lpstr>
      <vt:lpstr>PowerPoint Presentation</vt:lpstr>
      <vt:lpstr>PowerPoint Presentation</vt:lpstr>
      <vt:lpstr>PowerPoint Presentation</vt:lpstr>
      <vt:lpstr>Preparing Numeric Data</vt:lpstr>
      <vt:lpstr>Preparing Numeric Data (Cont.)</vt:lpstr>
      <vt:lpstr>PowerPoint Presentation</vt:lpstr>
      <vt:lpstr>PowerPoint Presentation</vt:lpstr>
      <vt:lpstr>Preparing Numeric Data (Cont.)</vt:lpstr>
      <vt:lpstr>PowerPoint Presentation</vt:lpstr>
      <vt:lpstr>PowerPoint Presentation</vt:lpstr>
      <vt:lpstr>PowerPoint Presentation</vt:lpstr>
      <vt:lpstr>PowerPoint Presentation</vt:lpstr>
      <vt:lpstr>PowerPoint Presentation</vt:lpstr>
      <vt:lpstr>PowerPoint Presentation</vt:lpstr>
      <vt:lpstr>Preparing Numeric Data (Cont.)</vt:lpstr>
      <vt:lpstr>PowerPoint Presentation</vt:lpstr>
      <vt:lpstr>PowerPoint Presentation</vt:lpstr>
      <vt:lpstr>Preparing Numeric Data (Cont.)</vt:lpstr>
      <vt:lpstr>Dealing With Dates</vt:lpstr>
      <vt:lpstr>PowerPoint Presentation</vt:lpstr>
      <vt:lpstr>PowerPoint Presentation</vt:lpstr>
      <vt:lpstr>PowerPoint Presentation</vt:lpstr>
      <vt:lpstr>Merging Data</vt:lpstr>
      <vt:lpstr>PowerPoint Presentation</vt:lpstr>
      <vt:lpstr>PowerPoint Presentation</vt:lpstr>
      <vt:lpstr>PowerPoint Presentation</vt:lpstr>
      <vt:lpstr>PowerPoint Presentation</vt:lpstr>
      <vt:lpstr> Frequency Tables</vt:lpstr>
      <vt:lpstr>PowerPoint Presentation</vt:lpstr>
      <vt:lpstr>PowerPoint Presentation</vt:lpstr>
      <vt:lpstr>PowerPoint Presentation</vt:lpstr>
      <vt:lpstr>Plotting With Pandas</vt:lpstr>
      <vt:lpstr>Histograms</vt:lpstr>
      <vt:lpstr>PowerPoint Presentation</vt:lpstr>
      <vt:lpstr>PowerPoint Presentation</vt:lpstr>
      <vt:lpstr>Boxplots</vt:lpstr>
      <vt:lpstr>PowerPoint Presentation</vt:lpstr>
      <vt:lpstr>PowerPoint Presentation</vt:lpstr>
      <vt:lpstr>Density Plots</vt:lpstr>
      <vt:lpstr>PowerPoint Presentation</vt:lpstr>
      <vt:lpstr>PowerPoint Presentation</vt:lpstr>
      <vt:lpstr>Barplots</vt:lpstr>
      <vt:lpstr>PowerPoint Presentation</vt:lpstr>
      <vt:lpstr>PowerPoint Presentation</vt:lpstr>
      <vt:lpstr>PowerPoint Presentation</vt:lpstr>
      <vt:lpstr>PowerPoint Presentation</vt:lpstr>
      <vt:lpstr>Scatterplots</vt:lpstr>
      <vt:lpstr>PowerPoint Presentation</vt:lpstr>
      <vt:lpstr>PowerPoint Presentation</vt:lpstr>
      <vt:lpstr>Line Plots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part 2</dc:title>
  <dc:creator>fatma gamal</dc:creator>
  <cp:lastModifiedBy>fatma gamal</cp:lastModifiedBy>
  <cp:revision>129</cp:revision>
  <dcterms:created xsi:type="dcterms:W3CDTF">2021-10-20T07:28:56Z</dcterms:created>
  <dcterms:modified xsi:type="dcterms:W3CDTF">2021-10-24T14:39:56Z</dcterms:modified>
</cp:coreProperties>
</file>